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embeddedFontLst>
    <p:embeddedFont>
      <p:font typeface="Proxima Nova" panose="020B0604020202020204" charset="0"/>
      <p:regular r:id="rId20"/>
      <p:bold r:id="rId21"/>
      <p:italic r:id="rId22"/>
      <p:boldItalic r:id="rId23"/>
    </p:embeddedFont>
    <p:embeddedFont>
      <p:font typeface="Proxima Nova Extrabold" panose="020B0604020202020204" charset="0"/>
      <p:bold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733DD0C-2E9E-45B4-9019-DFCD2576A6D4}">
  <a:tblStyle styleId="{4733DD0C-2E9E-45B4-9019-DFCD2576A6D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e470d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e47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e97e06e03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e97e06e03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e97e06e03d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e97e06e03d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e9ad922ad1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e9ad922ad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e9ad922ad1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e9ad922ad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e9ad922ad1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e9ad922ad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e9ad922ad1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e9ad922ad1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e9ad922ad1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e9ad922ad1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e990035666_0_29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e990035666_0_29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e99d89daf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e99d89daf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e9ad922ad1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e9ad922ad1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e9ad922ad1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e9ad922ad1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e9ad922ad1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e9ad922ad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e9ad922ad1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e9ad922ad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e9ad922ad1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e9ad922ad1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e9ad922ad1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e9ad922ad1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e9ad922ad1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e9ad922ad1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testasp.vulnweb.com/"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hyperlink" Target="http://testasp.vulnweb.com/Search.asp?tfSearch=%3Cscript%3Ealert(1)%3C/script%3E"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jill-amudhini/InternshipStudio-EthicalHacking"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testasp.vulnweb.com/"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424375"/>
            <a:ext cx="8520600" cy="1382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b="1">
                <a:latin typeface="Proxima Nova"/>
                <a:ea typeface="Proxima Nova"/>
                <a:cs typeface="Proxima Nova"/>
                <a:sym typeface="Proxima Nova"/>
              </a:rPr>
              <a:t>Vulnerability Report</a:t>
            </a:r>
            <a:endParaRPr b="1">
              <a:latin typeface="Proxima Nova"/>
              <a:ea typeface="Proxima Nova"/>
              <a:cs typeface="Proxima Nova"/>
              <a:sym typeface="Proxima Nova"/>
            </a:endParaRPr>
          </a:p>
        </p:txBody>
      </p:sp>
      <p:sp>
        <p:nvSpPr>
          <p:cNvPr id="55" name="Google Shape;55;p13"/>
          <p:cNvSpPr txBox="1">
            <a:spLocks noGrp="1"/>
          </p:cNvSpPr>
          <p:nvPr>
            <p:ph type="subTitle" idx="1"/>
          </p:nvPr>
        </p:nvSpPr>
        <p:spPr>
          <a:xfrm>
            <a:off x="311700" y="18435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latin typeface="Proxima Nova"/>
                <a:ea typeface="Proxima Nova"/>
                <a:cs typeface="Proxima Nova"/>
                <a:sym typeface="Proxima Nova"/>
              </a:rPr>
              <a:t>Target URL: http://testasp.vulnweb.com/</a:t>
            </a:r>
            <a:endParaRPr>
              <a:latin typeface="Proxima Nova"/>
              <a:ea typeface="Proxima Nova"/>
              <a:cs typeface="Proxima Nova"/>
              <a:sym typeface="Proxima Nova"/>
            </a:endParaRPr>
          </a:p>
        </p:txBody>
      </p:sp>
      <p:sp>
        <p:nvSpPr>
          <p:cNvPr id="56" name="Google Shape;56;p13"/>
          <p:cNvSpPr txBox="1"/>
          <p:nvPr/>
        </p:nvSpPr>
        <p:spPr>
          <a:xfrm>
            <a:off x="1678800" y="2673075"/>
            <a:ext cx="5786400" cy="1015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latin typeface="Proxima Nova"/>
                <a:ea typeface="Proxima Nova"/>
                <a:cs typeface="Proxima Nova"/>
                <a:sym typeface="Proxima Nova"/>
              </a:rPr>
              <a:t>Submitted by: P. K. Amudhini</a:t>
            </a:r>
            <a:endParaRPr sz="1800" b="1">
              <a:latin typeface="Proxima Nova"/>
              <a:ea typeface="Proxima Nova"/>
              <a:cs typeface="Proxima Nova"/>
              <a:sym typeface="Proxima Nova"/>
            </a:endParaRPr>
          </a:p>
          <a:p>
            <a:pPr marL="0" lvl="0" indent="0" algn="ctr" rtl="0">
              <a:spcBef>
                <a:spcPts val="0"/>
              </a:spcBef>
              <a:spcAft>
                <a:spcPts val="0"/>
              </a:spcAft>
              <a:buNone/>
            </a:pPr>
            <a:endParaRPr sz="1800" b="1">
              <a:latin typeface="Proxima Nova"/>
              <a:ea typeface="Proxima Nova"/>
              <a:cs typeface="Proxima Nova"/>
              <a:sym typeface="Proxima Nova"/>
            </a:endParaRPr>
          </a:p>
          <a:p>
            <a:pPr marL="0" lvl="0" indent="0" algn="ctr" rtl="0">
              <a:spcBef>
                <a:spcPts val="0"/>
              </a:spcBef>
              <a:spcAft>
                <a:spcPts val="0"/>
              </a:spcAft>
              <a:buNone/>
            </a:pPr>
            <a:r>
              <a:rPr lang="en" sz="1800" b="1">
                <a:latin typeface="Proxima Nova"/>
                <a:ea typeface="Proxima Nova"/>
                <a:cs typeface="Proxima Nova"/>
                <a:sym typeface="Proxima Nova"/>
              </a:rPr>
              <a:t>Ethical Hacking Internship -- Task-3</a:t>
            </a:r>
            <a:endParaRPr sz="1800" b="1">
              <a:latin typeface="Proxima Nova"/>
              <a:ea typeface="Proxima Nova"/>
              <a:cs typeface="Proxima Nova"/>
              <a:sym typeface="Proxima Nova"/>
            </a:endParaRPr>
          </a:p>
        </p:txBody>
      </p:sp>
      <p:pic>
        <p:nvPicPr>
          <p:cNvPr id="57" name="Google Shape;57;p13"/>
          <p:cNvPicPr preferRelativeResize="0"/>
          <p:nvPr/>
        </p:nvPicPr>
        <p:blipFill>
          <a:blip r:embed="rId3">
            <a:alphaModFix/>
          </a:blip>
          <a:stretch>
            <a:fillRect/>
          </a:stretch>
        </p:blipFill>
        <p:spPr>
          <a:xfrm>
            <a:off x="3495675" y="3815863"/>
            <a:ext cx="2152650" cy="771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311700" y="3291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20">
                <a:latin typeface="Proxima Nova Extrabold"/>
                <a:ea typeface="Proxima Nova Extrabold"/>
                <a:cs typeface="Proxima Nova Extrabold"/>
                <a:sym typeface="Proxima Nova Extrabold"/>
              </a:rPr>
              <a:t>2. Reflected Cross Site Scripting (XSS)</a:t>
            </a:r>
            <a:endParaRPr sz="2620">
              <a:latin typeface="Proxima Nova Extrabold"/>
              <a:ea typeface="Proxima Nova Extrabold"/>
              <a:cs typeface="Proxima Nova Extrabold"/>
              <a:sym typeface="Proxima Nova Extrabold"/>
            </a:endParaRPr>
          </a:p>
        </p:txBody>
      </p:sp>
      <p:sp>
        <p:nvSpPr>
          <p:cNvPr id="113" name="Google Shape;113;p22"/>
          <p:cNvSpPr txBox="1"/>
          <p:nvPr/>
        </p:nvSpPr>
        <p:spPr>
          <a:xfrm>
            <a:off x="311700" y="1084950"/>
            <a:ext cx="8520600" cy="3879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Proxima Nova"/>
                <a:ea typeface="Proxima Nova"/>
                <a:cs typeface="Proxima Nova"/>
                <a:sym typeface="Proxima Nova"/>
              </a:rPr>
              <a:t>Vulnerability Type:</a:t>
            </a:r>
            <a:r>
              <a:rPr lang="en" sz="1500">
                <a:latin typeface="Proxima Nova"/>
                <a:ea typeface="Proxima Nova"/>
                <a:cs typeface="Proxima Nova"/>
                <a:sym typeface="Proxima Nova"/>
              </a:rPr>
              <a:t> High</a:t>
            </a:r>
            <a:endParaRPr sz="1500">
              <a:latin typeface="Proxima Nova"/>
              <a:ea typeface="Proxima Nova"/>
              <a:cs typeface="Proxima Nova"/>
              <a:sym typeface="Proxima Nova"/>
            </a:endParaRPr>
          </a:p>
          <a:p>
            <a:pPr marL="0" lvl="0" indent="0" algn="l" rtl="0">
              <a:spcBef>
                <a:spcPts val="0"/>
              </a:spcBef>
              <a:spcAft>
                <a:spcPts val="0"/>
              </a:spcAft>
              <a:buNone/>
            </a:pPr>
            <a:endParaRPr sz="1500" b="1">
              <a:latin typeface="Proxima Nova"/>
              <a:ea typeface="Proxima Nova"/>
              <a:cs typeface="Proxima Nova"/>
              <a:sym typeface="Proxima Nova"/>
            </a:endParaRPr>
          </a:p>
          <a:p>
            <a:pPr marL="0" lvl="0" indent="0" algn="l" rtl="0">
              <a:spcBef>
                <a:spcPts val="0"/>
              </a:spcBef>
              <a:spcAft>
                <a:spcPts val="0"/>
              </a:spcAft>
              <a:buNone/>
            </a:pPr>
            <a:r>
              <a:rPr lang="en" sz="1500" b="1">
                <a:solidFill>
                  <a:schemeClr val="dk1"/>
                </a:solidFill>
                <a:latin typeface="Proxima Nova"/>
                <a:ea typeface="Proxima Nova"/>
                <a:cs typeface="Proxima Nova"/>
                <a:sym typeface="Proxima Nova"/>
              </a:rPr>
              <a:t>Affected URL: </a:t>
            </a:r>
            <a:r>
              <a:rPr lang="en" sz="1500">
                <a:solidFill>
                  <a:schemeClr val="dk1"/>
                </a:solidFill>
                <a:latin typeface="Proxima Nova"/>
                <a:ea typeface="Proxima Nova"/>
                <a:cs typeface="Proxima Nova"/>
                <a:sym typeface="Proxima Nova"/>
              </a:rPr>
              <a:t>http://testasp.vulnweb.com/Search.asp?tfSearch=abc</a:t>
            </a:r>
            <a:endParaRPr sz="1500">
              <a:solidFill>
                <a:schemeClr val="dk1"/>
              </a:solidFill>
              <a:latin typeface="Proxima Nova"/>
              <a:ea typeface="Proxima Nova"/>
              <a:cs typeface="Proxima Nova"/>
              <a:sym typeface="Proxima Nova"/>
            </a:endParaRPr>
          </a:p>
          <a:p>
            <a:pPr marL="0" lvl="0" indent="0" algn="l" rtl="0">
              <a:spcBef>
                <a:spcPts val="0"/>
              </a:spcBef>
              <a:spcAft>
                <a:spcPts val="0"/>
              </a:spcAft>
              <a:buNone/>
            </a:pPr>
            <a:endParaRPr sz="1500" b="1">
              <a:latin typeface="Proxima Nova"/>
              <a:ea typeface="Proxima Nova"/>
              <a:cs typeface="Proxima Nova"/>
              <a:sym typeface="Proxima Nova"/>
            </a:endParaRPr>
          </a:p>
          <a:p>
            <a:pPr marL="0" lvl="0" indent="0" algn="l" rtl="0">
              <a:spcBef>
                <a:spcPts val="0"/>
              </a:spcBef>
              <a:spcAft>
                <a:spcPts val="0"/>
              </a:spcAft>
              <a:buNone/>
            </a:pPr>
            <a:r>
              <a:rPr lang="en" sz="1500" b="1">
                <a:latin typeface="Proxima Nova"/>
                <a:ea typeface="Proxima Nova"/>
                <a:cs typeface="Proxima Nova"/>
                <a:sym typeface="Proxima Nova"/>
              </a:rPr>
              <a:t>Affected Parameter: </a:t>
            </a:r>
            <a:r>
              <a:rPr lang="en" sz="1500">
                <a:latin typeface="Proxima Nova"/>
                <a:ea typeface="Proxima Nova"/>
                <a:cs typeface="Proxima Nova"/>
                <a:sym typeface="Proxima Nova"/>
              </a:rPr>
              <a:t>tfSearch</a:t>
            </a:r>
            <a:endParaRPr sz="1500">
              <a:latin typeface="Proxima Nova"/>
              <a:ea typeface="Proxima Nova"/>
              <a:cs typeface="Proxima Nova"/>
              <a:sym typeface="Proxima Nova"/>
            </a:endParaRPr>
          </a:p>
          <a:p>
            <a:pPr marL="0" lvl="0" indent="0" algn="l" rtl="0">
              <a:spcBef>
                <a:spcPts val="0"/>
              </a:spcBef>
              <a:spcAft>
                <a:spcPts val="0"/>
              </a:spcAft>
              <a:buNone/>
            </a:pPr>
            <a:endParaRPr sz="1500" b="1">
              <a:latin typeface="Proxima Nova"/>
              <a:ea typeface="Proxima Nova"/>
              <a:cs typeface="Proxima Nova"/>
              <a:sym typeface="Proxima Nova"/>
            </a:endParaRPr>
          </a:p>
          <a:p>
            <a:pPr marL="0" lvl="0" indent="0" algn="l" rtl="0">
              <a:spcBef>
                <a:spcPts val="0"/>
              </a:spcBef>
              <a:spcAft>
                <a:spcPts val="0"/>
              </a:spcAft>
              <a:buNone/>
            </a:pPr>
            <a:r>
              <a:rPr lang="en" sz="1500" b="1">
                <a:latin typeface="Proxima Nova"/>
                <a:ea typeface="Proxima Nova"/>
                <a:cs typeface="Proxima Nova"/>
                <a:sym typeface="Proxima Nova"/>
              </a:rPr>
              <a:t>Request Method: </a:t>
            </a:r>
            <a:r>
              <a:rPr lang="en" sz="1500">
                <a:latin typeface="Proxima Nova"/>
                <a:ea typeface="Proxima Nova"/>
                <a:cs typeface="Proxima Nova"/>
                <a:sym typeface="Proxima Nova"/>
              </a:rPr>
              <a:t>GET</a:t>
            </a:r>
            <a:endParaRPr sz="1500">
              <a:latin typeface="Proxima Nova"/>
              <a:ea typeface="Proxima Nova"/>
              <a:cs typeface="Proxima Nova"/>
              <a:sym typeface="Proxima Nova"/>
            </a:endParaRPr>
          </a:p>
          <a:p>
            <a:pPr marL="0" lvl="0" indent="0" algn="l" rtl="0">
              <a:spcBef>
                <a:spcPts val="0"/>
              </a:spcBef>
              <a:spcAft>
                <a:spcPts val="0"/>
              </a:spcAft>
              <a:buNone/>
            </a:pPr>
            <a:endParaRPr sz="1500">
              <a:latin typeface="Proxima Nova"/>
              <a:ea typeface="Proxima Nova"/>
              <a:cs typeface="Proxima Nova"/>
              <a:sym typeface="Proxima Nova"/>
            </a:endParaRPr>
          </a:p>
          <a:p>
            <a:pPr marL="0" lvl="0" indent="0" algn="l" rtl="0">
              <a:spcBef>
                <a:spcPts val="0"/>
              </a:spcBef>
              <a:spcAft>
                <a:spcPts val="0"/>
              </a:spcAft>
              <a:buNone/>
            </a:pPr>
            <a:r>
              <a:rPr lang="en" sz="1500" b="1">
                <a:latin typeface="Proxima Nova"/>
                <a:ea typeface="Proxima Nova"/>
                <a:cs typeface="Proxima Nova"/>
                <a:sym typeface="Proxima Nova"/>
              </a:rPr>
              <a:t>Payload: </a:t>
            </a:r>
            <a:r>
              <a:rPr lang="en" sz="1500">
                <a:latin typeface="Proxima Nova"/>
                <a:ea typeface="Proxima Nova"/>
                <a:cs typeface="Proxima Nova"/>
                <a:sym typeface="Proxima Nova"/>
              </a:rPr>
              <a:t>?tfSearch=&lt;script&gt;alert(1)&lt;/script&gt;</a:t>
            </a:r>
            <a:endParaRPr sz="1500">
              <a:latin typeface="Proxima Nova"/>
              <a:ea typeface="Proxima Nova"/>
              <a:cs typeface="Proxima Nova"/>
              <a:sym typeface="Proxima Nova"/>
            </a:endParaRPr>
          </a:p>
          <a:p>
            <a:pPr marL="0" lvl="0" indent="0" algn="l" rtl="0">
              <a:spcBef>
                <a:spcPts val="0"/>
              </a:spcBef>
              <a:spcAft>
                <a:spcPts val="0"/>
              </a:spcAft>
              <a:buNone/>
            </a:pPr>
            <a:endParaRPr sz="1500">
              <a:latin typeface="Proxima Nova"/>
              <a:ea typeface="Proxima Nova"/>
              <a:cs typeface="Proxima Nova"/>
              <a:sym typeface="Proxima Nova"/>
            </a:endParaRPr>
          </a:p>
          <a:p>
            <a:pPr marL="0" lvl="0" indent="0" algn="l" rtl="0">
              <a:spcBef>
                <a:spcPts val="0"/>
              </a:spcBef>
              <a:spcAft>
                <a:spcPts val="0"/>
              </a:spcAft>
              <a:buNone/>
            </a:pPr>
            <a:r>
              <a:rPr lang="en" sz="1500" b="1">
                <a:latin typeface="Proxima Nova"/>
                <a:ea typeface="Proxima Nova"/>
                <a:cs typeface="Proxima Nova"/>
                <a:sym typeface="Proxima Nova"/>
              </a:rPr>
              <a:t>Summary:</a:t>
            </a:r>
            <a:endParaRPr sz="1500" b="1">
              <a:latin typeface="Proxima Nova"/>
              <a:ea typeface="Proxima Nova"/>
              <a:cs typeface="Proxima Nova"/>
              <a:sym typeface="Proxima Nova"/>
            </a:endParaRPr>
          </a:p>
          <a:p>
            <a:pPr marL="0" lvl="0" indent="0" algn="l" rtl="0">
              <a:spcBef>
                <a:spcPts val="0"/>
              </a:spcBef>
              <a:spcAft>
                <a:spcPts val="0"/>
              </a:spcAft>
              <a:buNone/>
            </a:pPr>
            <a:r>
              <a:rPr lang="en" sz="1500">
                <a:latin typeface="Proxima Nova"/>
                <a:ea typeface="Proxima Nova"/>
                <a:cs typeface="Proxima Nova"/>
                <a:sym typeface="Proxima Nova"/>
              </a:rPr>
              <a:t>The search box in this website is vulnerable to Reflected cross site scripting. When this attack occurs, a malicious script is reflected off of a web application to the victim's browser. A simple payload &lt;script&gt;alert(1)&lt;/script&gt; is inserted into the URL to demonstrate the vulnerability.</a:t>
            </a:r>
            <a:endParaRPr sz="1500">
              <a:latin typeface="Proxima Nova"/>
              <a:ea typeface="Proxima Nova"/>
              <a:cs typeface="Proxima Nova"/>
              <a:sym typeface="Proxima Nova"/>
            </a:endParaRPr>
          </a:p>
          <a:p>
            <a:pPr marL="0" lvl="0" indent="0" algn="l" rtl="0">
              <a:spcBef>
                <a:spcPts val="0"/>
              </a:spcBef>
              <a:spcAft>
                <a:spcPts val="0"/>
              </a:spcAft>
              <a:buNone/>
            </a:pPr>
            <a:endParaRPr sz="1500">
              <a:latin typeface="Proxima Nova"/>
              <a:ea typeface="Proxima Nova"/>
              <a:cs typeface="Proxima Nova"/>
              <a:sym typeface="Proxima Nova"/>
            </a:endParaRPr>
          </a:p>
          <a:p>
            <a:pPr marL="0" lvl="0" indent="0" algn="l" rtl="0">
              <a:spcBef>
                <a:spcPts val="0"/>
              </a:spcBef>
              <a:spcAft>
                <a:spcPts val="0"/>
              </a:spcAft>
              <a:buNone/>
            </a:pPr>
            <a:endParaRPr sz="1500">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3"/>
          <p:cNvSpPr txBox="1">
            <a:spLocks noGrp="1"/>
          </p:cNvSpPr>
          <p:nvPr>
            <p:ph type="title"/>
          </p:nvPr>
        </p:nvSpPr>
        <p:spPr>
          <a:xfrm>
            <a:off x="311700" y="3291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20">
                <a:latin typeface="Proxima Nova Extrabold"/>
                <a:ea typeface="Proxima Nova Extrabold"/>
                <a:cs typeface="Proxima Nova Extrabold"/>
                <a:sym typeface="Proxima Nova Extrabold"/>
              </a:rPr>
              <a:t>2. Reflected Cross Site Scripting (XSS)</a:t>
            </a:r>
            <a:endParaRPr sz="2620">
              <a:latin typeface="Proxima Nova Extrabold"/>
              <a:ea typeface="Proxima Nova Extrabold"/>
              <a:cs typeface="Proxima Nova Extrabold"/>
              <a:sym typeface="Proxima Nova Extrabold"/>
            </a:endParaRPr>
          </a:p>
        </p:txBody>
      </p:sp>
      <p:sp>
        <p:nvSpPr>
          <p:cNvPr id="119" name="Google Shape;119;p23"/>
          <p:cNvSpPr txBox="1"/>
          <p:nvPr/>
        </p:nvSpPr>
        <p:spPr>
          <a:xfrm>
            <a:off x="311700" y="1084950"/>
            <a:ext cx="8520600" cy="290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Proxima Nova"/>
                <a:ea typeface="Proxima Nova"/>
                <a:cs typeface="Proxima Nova"/>
                <a:sym typeface="Proxima Nova"/>
              </a:rPr>
              <a:t>Steps to Reproduce:</a:t>
            </a:r>
            <a:endParaRPr sz="1500" b="1">
              <a:latin typeface="Proxima Nova"/>
              <a:ea typeface="Proxima Nova"/>
              <a:cs typeface="Proxima Nova"/>
              <a:sym typeface="Proxima Nova"/>
            </a:endParaRPr>
          </a:p>
          <a:p>
            <a:pPr marL="0" lvl="0" indent="0" algn="l" rtl="0">
              <a:spcBef>
                <a:spcPts val="0"/>
              </a:spcBef>
              <a:spcAft>
                <a:spcPts val="0"/>
              </a:spcAft>
              <a:buNone/>
            </a:pPr>
            <a:endParaRPr sz="1500">
              <a:latin typeface="Proxima Nova"/>
              <a:ea typeface="Proxima Nova"/>
              <a:cs typeface="Proxima Nova"/>
              <a:sym typeface="Proxima Nova"/>
            </a:endParaRPr>
          </a:p>
          <a:p>
            <a:pPr marL="457200" lvl="0" indent="-323850" algn="l" rtl="0">
              <a:spcBef>
                <a:spcPts val="0"/>
              </a:spcBef>
              <a:spcAft>
                <a:spcPts val="0"/>
              </a:spcAft>
              <a:buSzPts val="1500"/>
              <a:buFont typeface="Proxima Nova"/>
              <a:buAutoNum type="arabicPeriod"/>
            </a:pPr>
            <a:r>
              <a:rPr lang="en" sz="1500">
                <a:latin typeface="Proxima Nova"/>
                <a:ea typeface="Proxima Nova"/>
                <a:cs typeface="Proxima Nova"/>
                <a:sym typeface="Proxima Nova"/>
              </a:rPr>
              <a:t>Go the the website </a:t>
            </a:r>
            <a:r>
              <a:rPr lang="en" sz="1500" u="sng">
                <a:solidFill>
                  <a:schemeClr val="hlink"/>
                </a:solidFill>
                <a:latin typeface="Proxima Nova"/>
                <a:ea typeface="Proxima Nova"/>
                <a:cs typeface="Proxima Nova"/>
                <a:sym typeface="Proxima Nova"/>
                <a:hlinkClick r:id="rId3"/>
              </a:rPr>
              <a:t>http://testasp.vulnweb.com/</a:t>
            </a:r>
            <a:endParaRPr sz="1500">
              <a:latin typeface="Proxima Nova"/>
              <a:ea typeface="Proxima Nova"/>
              <a:cs typeface="Proxima Nova"/>
              <a:sym typeface="Proxima Nova"/>
            </a:endParaRPr>
          </a:p>
          <a:p>
            <a:pPr marL="457200" lvl="0" indent="-323850" algn="l" rtl="0">
              <a:spcBef>
                <a:spcPts val="1000"/>
              </a:spcBef>
              <a:spcAft>
                <a:spcPts val="0"/>
              </a:spcAft>
              <a:buSzPts val="1500"/>
              <a:buFont typeface="Proxima Nova"/>
              <a:buAutoNum type="arabicPeriod"/>
            </a:pPr>
            <a:r>
              <a:rPr lang="en" sz="1500">
                <a:latin typeface="Proxima Nova"/>
                <a:ea typeface="Proxima Nova"/>
                <a:cs typeface="Proxima Nova"/>
                <a:sym typeface="Proxima Nova"/>
              </a:rPr>
              <a:t>Click on the Search option in top menu</a:t>
            </a:r>
            <a:endParaRPr sz="1500">
              <a:latin typeface="Proxima Nova"/>
              <a:ea typeface="Proxima Nova"/>
              <a:cs typeface="Proxima Nova"/>
              <a:sym typeface="Proxima Nova"/>
            </a:endParaRPr>
          </a:p>
          <a:p>
            <a:pPr marL="457200" lvl="0" indent="-323850" algn="l" rtl="0">
              <a:spcBef>
                <a:spcPts val="1000"/>
              </a:spcBef>
              <a:spcAft>
                <a:spcPts val="0"/>
              </a:spcAft>
              <a:buSzPts val="1500"/>
              <a:buFont typeface="Proxima Nova"/>
              <a:buAutoNum type="arabicPeriod"/>
            </a:pPr>
            <a:r>
              <a:rPr lang="en" sz="1500">
                <a:latin typeface="Proxima Nova"/>
                <a:ea typeface="Proxima Nova"/>
                <a:cs typeface="Proxima Nova"/>
                <a:sym typeface="Proxima Nova"/>
              </a:rPr>
              <a:t>When we type “1” and search, we can observe the URL having new parameter</a:t>
            </a:r>
            <a:r>
              <a:rPr lang="en" sz="1500" b="1">
                <a:latin typeface="Proxima Nova"/>
                <a:ea typeface="Proxima Nova"/>
                <a:cs typeface="Proxima Nova"/>
                <a:sym typeface="Proxima Nova"/>
              </a:rPr>
              <a:t> tfSearch=1</a:t>
            </a:r>
            <a:endParaRPr sz="1500">
              <a:latin typeface="Proxima Nova"/>
              <a:ea typeface="Proxima Nova"/>
              <a:cs typeface="Proxima Nova"/>
              <a:sym typeface="Proxima Nova"/>
            </a:endParaRPr>
          </a:p>
          <a:p>
            <a:pPr marL="457200" lvl="0" indent="-323850" algn="l" rtl="0">
              <a:spcBef>
                <a:spcPts val="1000"/>
              </a:spcBef>
              <a:spcAft>
                <a:spcPts val="0"/>
              </a:spcAft>
              <a:buSzPts val="1500"/>
              <a:buFont typeface="Proxima Nova"/>
              <a:buAutoNum type="arabicPeriod"/>
            </a:pPr>
            <a:r>
              <a:rPr lang="en" sz="1500">
                <a:latin typeface="Proxima Nova"/>
                <a:ea typeface="Proxima Nova"/>
                <a:cs typeface="Proxima Nova"/>
                <a:sym typeface="Proxima Nova"/>
              </a:rPr>
              <a:t>Inject the payload </a:t>
            </a:r>
            <a:r>
              <a:rPr lang="en" sz="1500" b="1">
                <a:solidFill>
                  <a:schemeClr val="dk1"/>
                </a:solidFill>
                <a:latin typeface="Proxima Nova"/>
                <a:ea typeface="Proxima Nova"/>
                <a:cs typeface="Proxima Nova"/>
                <a:sym typeface="Proxima Nova"/>
              </a:rPr>
              <a:t>&lt;script&gt;alert(1)&lt;/script&gt; </a:t>
            </a:r>
            <a:r>
              <a:rPr lang="en" sz="1500">
                <a:solidFill>
                  <a:schemeClr val="dk1"/>
                </a:solidFill>
                <a:latin typeface="Proxima Nova"/>
                <a:ea typeface="Proxima Nova"/>
                <a:cs typeface="Proxima Nova"/>
                <a:sym typeface="Proxima Nova"/>
              </a:rPr>
              <a:t>in the GET parameter</a:t>
            </a:r>
            <a:endParaRPr sz="1500">
              <a:latin typeface="Proxima Nova"/>
              <a:ea typeface="Proxima Nova"/>
              <a:cs typeface="Proxima Nova"/>
              <a:sym typeface="Proxima Nova"/>
            </a:endParaRPr>
          </a:p>
          <a:p>
            <a:pPr marL="457200" lvl="0" indent="-323850" algn="l" rtl="0">
              <a:spcBef>
                <a:spcPts val="1000"/>
              </a:spcBef>
              <a:spcAft>
                <a:spcPts val="0"/>
              </a:spcAft>
              <a:buSzPts val="1500"/>
              <a:buFont typeface="Proxima Nova"/>
              <a:buAutoNum type="arabicPeriod"/>
            </a:pPr>
            <a:r>
              <a:rPr lang="en" sz="1500">
                <a:latin typeface="Proxima Nova"/>
                <a:ea typeface="Proxima Nova"/>
                <a:cs typeface="Proxima Nova"/>
                <a:sym typeface="Proxima Nova"/>
              </a:rPr>
              <a:t>Now the crafted URL is </a:t>
            </a:r>
            <a:r>
              <a:rPr lang="en" sz="1500" u="sng">
                <a:solidFill>
                  <a:schemeClr val="hlink"/>
                </a:solidFill>
                <a:latin typeface="Proxima Nova"/>
                <a:ea typeface="Proxima Nova"/>
                <a:cs typeface="Proxima Nova"/>
                <a:sym typeface="Proxima Nova"/>
                <a:hlinkClick r:id="rId4"/>
              </a:rPr>
              <a:t>http://testasp.vulnweb.com/Search.asp?tfSearch=%3Cscript%3Ealert(1)%3C/script%3E</a:t>
            </a:r>
            <a:endParaRPr sz="1500">
              <a:latin typeface="Proxima Nova"/>
              <a:ea typeface="Proxima Nova"/>
              <a:cs typeface="Proxima Nova"/>
              <a:sym typeface="Proxima Nova"/>
            </a:endParaRPr>
          </a:p>
          <a:p>
            <a:pPr marL="457200" lvl="0" indent="-323850" algn="l" rtl="0">
              <a:spcBef>
                <a:spcPts val="1000"/>
              </a:spcBef>
              <a:spcAft>
                <a:spcPts val="1000"/>
              </a:spcAft>
              <a:buSzPts val="1500"/>
              <a:buFont typeface="Proxima Nova"/>
              <a:buAutoNum type="arabicPeriod"/>
            </a:pPr>
            <a:r>
              <a:rPr lang="en" sz="1500">
                <a:latin typeface="Proxima Nova"/>
                <a:ea typeface="Proxima Nova"/>
                <a:cs typeface="Proxima Nova"/>
                <a:sym typeface="Proxima Nova"/>
              </a:rPr>
              <a:t>Now the attacker simply needs to send this crafted link to the victim and have the victim click it</a:t>
            </a:r>
            <a:endParaRPr sz="1500">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4"/>
          <p:cNvSpPr txBox="1">
            <a:spLocks noGrp="1"/>
          </p:cNvSpPr>
          <p:nvPr>
            <p:ph type="title"/>
          </p:nvPr>
        </p:nvSpPr>
        <p:spPr>
          <a:xfrm>
            <a:off x="311700" y="3291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20">
                <a:latin typeface="Proxima Nova Extrabold"/>
                <a:ea typeface="Proxima Nova Extrabold"/>
                <a:cs typeface="Proxima Nova Extrabold"/>
                <a:sym typeface="Proxima Nova Extrabold"/>
              </a:rPr>
              <a:t>2. XSS - Observation</a:t>
            </a:r>
            <a:endParaRPr sz="2620">
              <a:latin typeface="Proxima Nova Extrabold"/>
              <a:ea typeface="Proxima Nova Extrabold"/>
              <a:cs typeface="Proxima Nova Extrabold"/>
              <a:sym typeface="Proxima Nova Extrabold"/>
            </a:endParaRPr>
          </a:p>
        </p:txBody>
      </p:sp>
      <p:sp>
        <p:nvSpPr>
          <p:cNvPr id="125" name="Google Shape;125;p24"/>
          <p:cNvSpPr txBox="1"/>
          <p:nvPr/>
        </p:nvSpPr>
        <p:spPr>
          <a:xfrm>
            <a:off x="311700" y="1084950"/>
            <a:ext cx="85206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Proxima Nova"/>
                <a:ea typeface="Proxima Nova"/>
                <a:cs typeface="Proxima Nova"/>
                <a:sym typeface="Proxima Nova"/>
              </a:rPr>
              <a:t>Request sent to the server after injecting :</a:t>
            </a:r>
            <a:endParaRPr sz="1500">
              <a:latin typeface="Proxima Nova"/>
              <a:ea typeface="Proxima Nova"/>
              <a:cs typeface="Proxima Nova"/>
              <a:sym typeface="Proxima Nova"/>
            </a:endParaRPr>
          </a:p>
        </p:txBody>
      </p:sp>
      <p:pic>
        <p:nvPicPr>
          <p:cNvPr id="126" name="Google Shape;126;p24"/>
          <p:cNvPicPr preferRelativeResize="0"/>
          <p:nvPr/>
        </p:nvPicPr>
        <p:blipFill>
          <a:blip r:embed="rId3">
            <a:alphaModFix/>
          </a:blip>
          <a:stretch>
            <a:fillRect/>
          </a:stretch>
        </p:blipFill>
        <p:spPr>
          <a:xfrm>
            <a:off x="498963" y="1683600"/>
            <a:ext cx="8146075" cy="2807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5"/>
          <p:cNvSpPr txBox="1">
            <a:spLocks noGrp="1"/>
          </p:cNvSpPr>
          <p:nvPr>
            <p:ph type="title"/>
          </p:nvPr>
        </p:nvSpPr>
        <p:spPr>
          <a:xfrm>
            <a:off x="311700" y="3291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20">
                <a:latin typeface="Proxima Nova Extrabold"/>
                <a:ea typeface="Proxima Nova Extrabold"/>
                <a:cs typeface="Proxima Nova Extrabold"/>
                <a:sym typeface="Proxima Nova Extrabold"/>
              </a:rPr>
              <a:t>2. XSS - Observation</a:t>
            </a:r>
            <a:endParaRPr sz="2620">
              <a:latin typeface="Proxima Nova Extrabold"/>
              <a:ea typeface="Proxima Nova Extrabold"/>
              <a:cs typeface="Proxima Nova Extrabold"/>
              <a:sym typeface="Proxima Nova Extrabold"/>
            </a:endParaRPr>
          </a:p>
        </p:txBody>
      </p:sp>
      <p:sp>
        <p:nvSpPr>
          <p:cNvPr id="132" name="Google Shape;132;p25"/>
          <p:cNvSpPr txBox="1"/>
          <p:nvPr/>
        </p:nvSpPr>
        <p:spPr>
          <a:xfrm>
            <a:off x="311700" y="1084950"/>
            <a:ext cx="85206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Proxima Nova"/>
                <a:ea typeface="Proxima Nova"/>
                <a:cs typeface="Proxima Nova"/>
                <a:sym typeface="Proxima Nova"/>
              </a:rPr>
              <a:t>Response from the server with the payload injected:</a:t>
            </a:r>
            <a:endParaRPr sz="1500">
              <a:latin typeface="Proxima Nova"/>
              <a:ea typeface="Proxima Nova"/>
              <a:cs typeface="Proxima Nova"/>
              <a:sym typeface="Proxima Nova"/>
            </a:endParaRPr>
          </a:p>
        </p:txBody>
      </p:sp>
      <p:pic>
        <p:nvPicPr>
          <p:cNvPr id="133" name="Google Shape;133;p25"/>
          <p:cNvPicPr preferRelativeResize="0"/>
          <p:nvPr/>
        </p:nvPicPr>
        <p:blipFill>
          <a:blip r:embed="rId3">
            <a:alphaModFix/>
          </a:blip>
          <a:stretch>
            <a:fillRect/>
          </a:stretch>
        </p:blipFill>
        <p:spPr>
          <a:xfrm>
            <a:off x="725425" y="1600925"/>
            <a:ext cx="7693150" cy="3338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6"/>
          <p:cNvSpPr txBox="1">
            <a:spLocks noGrp="1"/>
          </p:cNvSpPr>
          <p:nvPr>
            <p:ph type="title"/>
          </p:nvPr>
        </p:nvSpPr>
        <p:spPr>
          <a:xfrm>
            <a:off x="311700" y="3291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20">
                <a:latin typeface="Proxima Nova Extrabold"/>
                <a:ea typeface="Proxima Nova Extrabold"/>
                <a:cs typeface="Proxima Nova Extrabold"/>
                <a:sym typeface="Proxima Nova Extrabold"/>
              </a:rPr>
              <a:t>2. XSS - Observation</a:t>
            </a:r>
            <a:endParaRPr sz="2620">
              <a:latin typeface="Proxima Nova Extrabold"/>
              <a:ea typeface="Proxima Nova Extrabold"/>
              <a:cs typeface="Proxima Nova Extrabold"/>
              <a:sym typeface="Proxima Nova Extrabold"/>
            </a:endParaRPr>
          </a:p>
        </p:txBody>
      </p:sp>
      <p:pic>
        <p:nvPicPr>
          <p:cNvPr id="139" name="Google Shape;139;p26"/>
          <p:cNvPicPr preferRelativeResize="0"/>
          <p:nvPr/>
        </p:nvPicPr>
        <p:blipFill rotWithShape="1">
          <a:blip r:embed="rId3">
            <a:alphaModFix/>
          </a:blip>
          <a:srcRect b="5060"/>
          <a:stretch/>
        </p:blipFill>
        <p:spPr>
          <a:xfrm>
            <a:off x="1092238" y="1333225"/>
            <a:ext cx="6959525" cy="3716674"/>
          </a:xfrm>
          <a:prstGeom prst="rect">
            <a:avLst/>
          </a:prstGeom>
          <a:noFill/>
          <a:ln>
            <a:noFill/>
          </a:ln>
        </p:spPr>
      </p:pic>
      <p:sp>
        <p:nvSpPr>
          <p:cNvPr id="140" name="Google Shape;140;p26"/>
          <p:cNvSpPr txBox="1"/>
          <p:nvPr/>
        </p:nvSpPr>
        <p:spPr>
          <a:xfrm>
            <a:off x="311700" y="917725"/>
            <a:ext cx="85206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dirty="0">
                <a:latin typeface="Proxima Nova"/>
                <a:ea typeface="Proxima Nova"/>
                <a:cs typeface="Proxima Nova"/>
                <a:sym typeface="Proxima Nova"/>
              </a:rPr>
              <a:t>A alert box is popped with message “1” when the scripted url is opened:</a:t>
            </a:r>
            <a:endParaRPr sz="1500" dirty="0">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7"/>
          <p:cNvSpPr txBox="1">
            <a:spLocks noGrp="1"/>
          </p:cNvSpPr>
          <p:nvPr>
            <p:ph type="title"/>
          </p:nvPr>
        </p:nvSpPr>
        <p:spPr>
          <a:xfrm>
            <a:off x="311700" y="3291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20">
                <a:latin typeface="Proxima Nova Extrabold"/>
                <a:ea typeface="Proxima Nova Extrabold"/>
                <a:cs typeface="Proxima Nova Extrabold"/>
                <a:sym typeface="Proxima Nova Extrabold"/>
              </a:rPr>
              <a:t>2. XSS - Proof Of Concept Video</a:t>
            </a:r>
            <a:endParaRPr sz="2620">
              <a:latin typeface="Proxima Nova Extrabold"/>
              <a:ea typeface="Proxima Nova Extrabold"/>
              <a:cs typeface="Proxima Nova Extrabold"/>
              <a:sym typeface="Proxima Nova Extrabold"/>
            </a:endParaRPr>
          </a:p>
        </p:txBody>
      </p:sp>
      <p:pic>
        <p:nvPicPr>
          <p:cNvPr id="2" name="V2-XSS-POC">
            <a:hlinkClick r:id="" action="ppaction://media"/>
            <a:extLst>
              <a:ext uri="{FF2B5EF4-FFF2-40B4-BE49-F238E27FC236}">
                <a16:creationId xmlns:a16="http://schemas.microsoft.com/office/drawing/2014/main" id="{B56B59CC-ED93-450A-87D0-9EDFF13FCA5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12157" y="928291"/>
            <a:ext cx="7119686" cy="3819415"/>
          </a:xfrm>
          <a:prstGeom prst="rect">
            <a:avLst/>
          </a:prstGeom>
        </p:spPr>
      </p:pic>
      <p:sp>
        <p:nvSpPr>
          <p:cNvPr id="4" name="Google Shape;140;p26">
            <a:extLst>
              <a:ext uri="{FF2B5EF4-FFF2-40B4-BE49-F238E27FC236}">
                <a16:creationId xmlns:a16="http://schemas.microsoft.com/office/drawing/2014/main" id="{EFE176E2-36DB-47D3-8202-F5591302F2AA}"/>
              </a:ext>
            </a:extLst>
          </p:cNvPr>
          <p:cNvSpPr txBox="1"/>
          <p:nvPr/>
        </p:nvSpPr>
        <p:spPr>
          <a:xfrm>
            <a:off x="0" y="4774198"/>
            <a:ext cx="9144000"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dirty="0">
                <a:latin typeface="Proxima Nova"/>
                <a:ea typeface="Proxima Nova"/>
                <a:cs typeface="Proxima Nova"/>
                <a:sym typeface="Proxima Nova"/>
              </a:rPr>
              <a:t>Video Link in Github: </a:t>
            </a:r>
            <a:r>
              <a:rPr lang="en-IN" sz="1200" b="1" dirty="0">
                <a:latin typeface="Proxima Nova"/>
                <a:ea typeface="Proxima Nova"/>
                <a:cs typeface="Proxima Nova"/>
                <a:sym typeface="Proxima Nova"/>
              </a:rPr>
              <a:t>https://github.com/jill-amudhini/InternshipStudio-EthicalHacking/blob/main/Task-3/V2-XSS-POC.mp4</a:t>
            </a:r>
            <a:endParaRPr sz="1200" dirty="0">
              <a:latin typeface="Proxima Nova"/>
              <a:ea typeface="Proxima Nova"/>
              <a:cs typeface="Proxima Nova"/>
              <a:sym typeface="Proxima Nov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8"/>
          <p:cNvSpPr txBox="1">
            <a:spLocks noGrp="1"/>
          </p:cNvSpPr>
          <p:nvPr>
            <p:ph type="title"/>
          </p:nvPr>
        </p:nvSpPr>
        <p:spPr>
          <a:xfrm>
            <a:off x="311700" y="3291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20">
                <a:latin typeface="Proxima Nova Extrabold"/>
                <a:ea typeface="Proxima Nova Extrabold"/>
                <a:cs typeface="Proxima Nova Extrabold"/>
                <a:sym typeface="Proxima Nova Extrabold"/>
              </a:rPr>
              <a:t>2. Reflected Cross Site Scripting (XSS)</a:t>
            </a:r>
            <a:endParaRPr sz="2620">
              <a:latin typeface="Proxima Nova Extrabold"/>
              <a:ea typeface="Proxima Nova Extrabold"/>
              <a:cs typeface="Proxima Nova Extrabold"/>
              <a:sym typeface="Proxima Nova Extrabold"/>
            </a:endParaRPr>
          </a:p>
        </p:txBody>
      </p:sp>
      <p:sp>
        <p:nvSpPr>
          <p:cNvPr id="151" name="Google Shape;151;p28"/>
          <p:cNvSpPr txBox="1"/>
          <p:nvPr/>
        </p:nvSpPr>
        <p:spPr>
          <a:xfrm>
            <a:off x="311700" y="1084950"/>
            <a:ext cx="8520600" cy="3601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b="1">
                <a:latin typeface="Proxima Nova"/>
                <a:ea typeface="Proxima Nova"/>
                <a:cs typeface="Proxima Nova"/>
                <a:sym typeface="Proxima Nova"/>
              </a:rPr>
              <a:t>Impacts:</a:t>
            </a:r>
            <a:r>
              <a:rPr lang="en" sz="1500">
                <a:latin typeface="Proxima Nova"/>
                <a:ea typeface="Proxima Nova"/>
                <a:cs typeface="Proxima Nova"/>
                <a:sym typeface="Proxima Nova"/>
              </a:rPr>
              <a:t> </a:t>
            </a:r>
            <a:endParaRPr sz="1500">
              <a:latin typeface="Proxima Nova"/>
              <a:ea typeface="Proxima Nova"/>
              <a:cs typeface="Proxima Nova"/>
              <a:sym typeface="Proxima Nova"/>
            </a:endParaRPr>
          </a:p>
          <a:p>
            <a:pPr marL="457200" lvl="0" indent="-323850" algn="l" rtl="0">
              <a:lnSpc>
                <a:spcPct val="115000"/>
              </a:lnSpc>
              <a:spcBef>
                <a:spcPts val="0"/>
              </a:spcBef>
              <a:spcAft>
                <a:spcPts val="0"/>
              </a:spcAft>
              <a:buSzPts val="1500"/>
              <a:buFont typeface="Proxima Nova"/>
              <a:buAutoNum type="arabicPeriod"/>
            </a:pPr>
            <a:r>
              <a:rPr lang="en" sz="1500">
                <a:latin typeface="Proxima Nova"/>
                <a:ea typeface="Proxima Nova"/>
                <a:cs typeface="Proxima Nova"/>
                <a:sym typeface="Proxima Nova"/>
              </a:rPr>
              <a:t>As attacker can inject arbitrary HTML CSS and JS via the URL, attacker can put any content on the page like phishing pages, install malware on victim’s device and even host explicit content.</a:t>
            </a:r>
            <a:endParaRPr sz="1500">
              <a:latin typeface="Proxima Nova"/>
              <a:ea typeface="Proxima Nova"/>
              <a:cs typeface="Proxima Nova"/>
              <a:sym typeface="Proxima Nova"/>
            </a:endParaRPr>
          </a:p>
          <a:p>
            <a:pPr marL="457200" lvl="0" indent="-323850" algn="l" rtl="0">
              <a:lnSpc>
                <a:spcPct val="115000"/>
              </a:lnSpc>
              <a:spcBef>
                <a:spcPts val="0"/>
              </a:spcBef>
              <a:spcAft>
                <a:spcPts val="0"/>
              </a:spcAft>
              <a:buSzPts val="1500"/>
              <a:buFont typeface="Proxima Nova"/>
              <a:buAutoNum type="arabicPeriod"/>
            </a:pPr>
            <a:r>
              <a:rPr lang="en" sz="1500">
                <a:latin typeface="Proxima Nova"/>
                <a:ea typeface="Proxima Nova"/>
                <a:cs typeface="Proxima Nova"/>
                <a:sym typeface="Proxima Nova"/>
              </a:rPr>
              <a:t>If an attacker can control a script that is executed in the victim's browser, then they can typically fully compromise that user.</a:t>
            </a:r>
            <a:endParaRPr sz="1500">
              <a:latin typeface="Proxima Nova"/>
              <a:ea typeface="Proxima Nova"/>
              <a:cs typeface="Proxima Nova"/>
              <a:sym typeface="Proxima Nova"/>
            </a:endParaRPr>
          </a:p>
          <a:p>
            <a:pPr marL="0" lvl="0" indent="0" algn="l" rtl="0">
              <a:lnSpc>
                <a:spcPct val="115000"/>
              </a:lnSpc>
              <a:spcBef>
                <a:spcPts val="0"/>
              </a:spcBef>
              <a:spcAft>
                <a:spcPts val="0"/>
              </a:spcAft>
              <a:buNone/>
            </a:pPr>
            <a:endParaRPr sz="1500">
              <a:latin typeface="Proxima Nova"/>
              <a:ea typeface="Proxima Nova"/>
              <a:cs typeface="Proxima Nova"/>
              <a:sym typeface="Proxima Nova"/>
            </a:endParaRPr>
          </a:p>
          <a:p>
            <a:pPr marL="0" lvl="0" indent="0" algn="l" rtl="0">
              <a:lnSpc>
                <a:spcPct val="115000"/>
              </a:lnSpc>
              <a:spcBef>
                <a:spcPts val="0"/>
              </a:spcBef>
              <a:spcAft>
                <a:spcPts val="0"/>
              </a:spcAft>
              <a:buNone/>
            </a:pPr>
            <a:r>
              <a:rPr lang="en" sz="1500" b="1">
                <a:latin typeface="Proxima Nova"/>
                <a:ea typeface="Proxima Nova"/>
                <a:cs typeface="Proxima Nova"/>
                <a:sym typeface="Proxima Nova"/>
              </a:rPr>
              <a:t>Remedies:</a:t>
            </a:r>
            <a:endParaRPr sz="1500" b="1">
              <a:latin typeface="Proxima Nova"/>
              <a:ea typeface="Proxima Nova"/>
              <a:cs typeface="Proxima Nova"/>
              <a:sym typeface="Proxima Nova"/>
            </a:endParaRPr>
          </a:p>
          <a:p>
            <a:pPr marL="457200" lvl="0" indent="-323850" algn="l" rtl="0">
              <a:lnSpc>
                <a:spcPct val="115000"/>
              </a:lnSpc>
              <a:spcBef>
                <a:spcPts val="0"/>
              </a:spcBef>
              <a:spcAft>
                <a:spcPts val="0"/>
              </a:spcAft>
              <a:buSzPts val="1500"/>
              <a:buFont typeface="Proxima Nova"/>
              <a:buAutoNum type="arabicPeriod"/>
            </a:pPr>
            <a:r>
              <a:rPr lang="en" sz="1500">
                <a:latin typeface="Proxima Nova"/>
                <a:ea typeface="Proxima Nova"/>
                <a:cs typeface="Proxima Nova"/>
                <a:sym typeface="Proxima Nova"/>
              </a:rPr>
              <a:t>Sanitise all user input and block characters that are not necessary.</a:t>
            </a:r>
            <a:endParaRPr sz="1500">
              <a:latin typeface="Proxima Nova"/>
              <a:ea typeface="Proxima Nova"/>
              <a:cs typeface="Proxima Nova"/>
              <a:sym typeface="Proxima Nova"/>
            </a:endParaRPr>
          </a:p>
          <a:p>
            <a:pPr marL="457200" lvl="0" indent="-323850" algn="l" rtl="0">
              <a:lnSpc>
                <a:spcPct val="115000"/>
              </a:lnSpc>
              <a:spcBef>
                <a:spcPts val="0"/>
              </a:spcBef>
              <a:spcAft>
                <a:spcPts val="0"/>
              </a:spcAft>
              <a:buSzPts val="1500"/>
              <a:buFont typeface="Proxima Nova"/>
              <a:buAutoNum type="arabicPeriod"/>
            </a:pPr>
            <a:r>
              <a:rPr lang="en" sz="1500">
                <a:latin typeface="Proxima Nova"/>
                <a:ea typeface="Proxima Nova"/>
                <a:cs typeface="Proxima Nova"/>
                <a:sym typeface="Proxima Nova"/>
              </a:rPr>
              <a:t>Output encoding is the primary defense against cross-site scripting vulnerabilities. Convert special HTML characters like ‘ “ &lt; &gt; into HTML entities &amp;quot; %22 &amp;lt; &amp;gt.</a:t>
            </a:r>
            <a:endParaRPr sz="1500">
              <a:latin typeface="Proxima Nova"/>
              <a:ea typeface="Proxima Nova"/>
              <a:cs typeface="Proxima Nova"/>
              <a:sym typeface="Proxima Nova"/>
            </a:endParaRPr>
          </a:p>
          <a:p>
            <a:pPr marL="457200" lvl="0" indent="-323850" algn="l" rtl="0">
              <a:lnSpc>
                <a:spcPct val="115000"/>
              </a:lnSpc>
              <a:spcBef>
                <a:spcPts val="0"/>
              </a:spcBef>
              <a:spcAft>
                <a:spcPts val="0"/>
              </a:spcAft>
              <a:buSzPts val="1500"/>
              <a:buFont typeface="Proxima Nova"/>
              <a:buAutoNum type="arabicPeriod"/>
            </a:pPr>
            <a:r>
              <a:rPr lang="en" sz="1500">
                <a:latin typeface="Proxima Nova"/>
                <a:ea typeface="Proxima Nova"/>
                <a:cs typeface="Proxima Nova"/>
                <a:sym typeface="Proxima Nova"/>
              </a:rPr>
              <a:t>Install Web Application Firewalls to filter bots and detect malicious activity.</a:t>
            </a:r>
            <a:endParaRPr sz="1500">
              <a:latin typeface="Proxima Nova"/>
              <a:ea typeface="Proxima Nova"/>
              <a:cs typeface="Proxima Nova"/>
              <a:sym typeface="Proxima Nova"/>
            </a:endParaRPr>
          </a:p>
          <a:p>
            <a:pPr marL="0" lvl="0" indent="0" algn="l" rtl="0">
              <a:lnSpc>
                <a:spcPct val="115000"/>
              </a:lnSpc>
              <a:spcBef>
                <a:spcPts val="0"/>
              </a:spcBef>
              <a:spcAft>
                <a:spcPts val="0"/>
              </a:spcAft>
              <a:buNone/>
            </a:pPr>
            <a:endParaRPr sz="1500">
              <a:latin typeface="Proxima Nova"/>
              <a:ea typeface="Proxima Nova"/>
              <a:cs typeface="Proxima Nova"/>
              <a:sym typeface="Proxima Nova"/>
            </a:endParaRPr>
          </a:p>
          <a:p>
            <a:pPr marL="0" lvl="0" indent="0" algn="l" rtl="0">
              <a:lnSpc>
                <a:spcPct val="115000"/>
              </a:lnSpc>
              <a:spcBef>
                <a:spcPts val="0"/>
              </a:spcBef>
              <a:spcAft>
                <a:spcPts val="0"/>
              </a:spcAft>
              <a:buNone/>
            </a:pPr>
            <a:endParaRPr sz="1500">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9"/>
          <p:cNvSpPr txBox="1">
            <a:spLocks noGrp="1"/>
          </p:cNvSpPr>
          <p:nvPr>
            <p:ph type="title"/>
          </p:nvPr>
        </p:nvSpPr>
        <p:spPr>
          <a:xfrm>
            <a:off x="311700" y="195997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500" b="1">
                <a:latin typeface="Proxima Nova"/>
                <a:ea typeface="Proxima Nova"/>
                <a:cs typeface="Proxima Nova"/>
                <a:sym typeface="Proxima Nova"/>
              </a:rPr>
              <a:t>Thank You</a:t>
            </a:r>
            <a:endParaRPr sz="4500" b="1">
              <a:latin typeface="Proxima Nova"/>
              <a:ea typeface="Proxima Nova"/>
              <a:cs typeface="Proxima Nova"/>
              <a:sym typeface="Proxima Nova"/>
            </a:endParaRPr>
          </a:p>
        </p:txBody>
      </p:sp>
      <p:sp>
        <p:nvSpPr>
          <p:cNvPr id="157" name="Google Shape;157;p29"/>
          <p:cNvSpPr txBox="1"/>
          <p:nvPr/>
        </p:nvSpPr>
        <p:spPr>
          <a:xfrm>
            <a:off x="1678800" y="3003700"/>
            <a:ext cx="5786400" cy="7233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
                <a:latin typeface="Proxima Nova"/>
                <a:ea typeface="Proxima Nova"/>
                <a:cs typeface="Proxima Nova"/>
                <a:sym typeface="Proxima Nova"/>
              </a:rPr>
              <a:t>All images and videos are provided in Github</a:t>
            </a:r>
            <a:br>
              <a:rPr lang="en">
                <a:latin typeface="Proxima Nova"/>
                <a:ea typeface="Proxima Nova"/>
                <a:cs typeface="Proxima Nova"/>
                <a:sym typeface="Proxima Nova"/>
              </a:rPr>
            </a:br>
            <a:r>
              <a:rPr lang="en" u="sng">
                <a:solidFill>
                  <a:schemeClr val="hlink"/>
                </a:solidFill>
                <a:latin typeface="Proxima Nova"/>
                <a:ea typeface="Proxima Nova"/>
                <a:cs typeface="Proxima Nova"/>
                <a:sym typeface="Proxima Nova"/>
                <a:hlinkClick r:id="rId3"/>
              </a:rPr>
              <a:t>https://github.com/jill-amudhini/InternshipStudio-EthicalHacking</a:t>
            </a:r>
            <a:endParaRPr>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3291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620">
                <a:latin typeface="Proxima Nova Extrabold"/>
                <a:ea typeface="Proxima Nova Extrabold"/>
                <a:cs typeface="Proxima Nova Extrabold"/>
                <a:sym typeface="Proxima Nova Extrabold"/>
              </a:rPr>
              <a:t>Vulnerabilities Found </a:t>
            </a:r>
            <a:endParaRPr sz="2620">
              <a:latin typeface="Proxima Nova Extrabold"/>
              <a:ea typeface="Proxima Nova Extrabold"/>
              <a:cs typeface="Proxima Nova Extrabold"/>
              <a:sym typeface="Proxima Nova Extrabold"/>
            </a:endParaRPr>
          </a:p>
        </p:txBody>
      </p:sp>
      <p:graphicFrame>
        <p:nvGraphicFramePr>
          <p:cNvPr id="63" name="Google Shape;63;p14"/>
          <p:cNvGraphicFramePr/>
          <p:nvPr/>
        </p:nvGraphicFramePr>
        <p:xfrm>
          <a:off x="952500" y="2000250"/>
          <a:ext cx="7239000" cy="1188630"/>
        </p:xfrm>
        <a:graphic>
          <a:graphicData uri="http://schemas.openxmlformats.org/drawingml/2006/table">
            <a:tbl>
              <a:tblPr>
                <a:noFill/>
                <a:tableStyleId>{4733DD0C-2E9E-45B4-9019-DFCD2576A6D4}</a:tableStyleId>
              </a:tblPr>
              <a:tblGrid>
                <a:gridCol w="976450">
                  <a:extLst>
                    <a:ext uri="{9D8B030D-6E8A-4147-A177-3AD203B41FA5}">
                      <a16:colId xmlns:a16="http://schemas.microsoft.com/office/drawing/2014/main" val="20000"/>
                    </a:ext>
                  </a:extLst>
                </a:gridCol>
                <a:gridCol w="384955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 b="1">
                          <a:latin typeface="Proxima Nova"/>
                          <a:ea typeface="Proxima Nova"/>
                          <a:cs typeface="Proxima Nova"/>
                          <a:sym typeface="Proxima Nova"/>
                        </a:rPr>
                        <a:t>No</a:t>
                      </a:r>
                      <a:endParaRPr b="1">
                        <a:latin typeface="Proxima Nova"/>
                        <a:ea typeface="Proxima Nova"/>
                        <a:cs typeface="Proxima Nova"/>
                        <a:sym typeface="Proxima Nova"/>
                      </a:endParaRPr>
                    </a:p>
                  </a:txBody>
                  <a:tcPr marL="91425" marR="91425" marT="91425" marB="91425" anchor="ctr"/>
                </a:tc>
                <a:tc>
                  <a:txBody>
                    <a:bodyPr/>
                    <a:lstStyle/>
                    <a:p>
                      <a:pPr marL="0" lvl="0" indent="0" algn="ctr" rtl="0">
                        <a:spcBef>
                          <a:spcPts val="0"/>
                        </a:spcBef>
                        <a:spcAft>
                          <a:spcPts val="0"/>
                        </a:spcAft>
                        <a:buNone/>
                      </a:pPr>
                      <a:r>
                        <a:rPr lang="en" b="1">
                          <a:latin typeface="Proxima Nova"/>
                          <a:ea typeface="Proxima Nova"/>
                          <a:cs typeface="Proxima Nova"/>
                          <a:sym typeface="Proxima Nova"/>
                        </a:rPr>
                        <a:t>Vulnerability</a:t>
                      </a:r>
                      <a:endParaRPr b="1">
                        <a:latin typeface="Proxima Nova"/>
                        <a:ea typeface="Proxima Nova"/>
                        <a:cs typeface="Proxima Nova"/>
                        <a:sym typeface="Proxima Nova"/>
                      </a:endParaRPr>
                    </a:p>
                  </a:txBody>
                  <a:tcPr marL="91425" marR="91425" marT="91425" marB="91425" anchor="ctr"/>
                </a:tc>
                <a:tc>
                  <a:txBody>
                    <a:bodyPr/>
                    <a:lstStyle/>
                    <a:p>
                      <a:pPr marL="0" lvl="0" indent="0" algn="ctr" rtl="0">
                        <a:spcBef>
                          <a:spcPts val="0"/>
                        </a:spcBef>
                        <a:spcAft>
                          <a:spcPts val="0"/>
                        </a:spcAft>
                        <a:buNone/>
                      </a:pPr>
                      <a:r>
                        <a:rPr lang="en" b="1">
                          <a:latin typeface="Proxima Nova"/>
                          <a:ea typeface="Proxima Nova"/>
                          <a:cs typeface="Proxima Nova"/>
                          <a:sym typeface="Proxima Nova"/>
                        </a:rPr>
                        <a:t>Severity</a:t>
                      </a:r>
                      <a:endParaRPr b="1">
                        <a:latin typeface="Proxima Nova"/>
                        <a:ea typeface="Proxima Nova"/>
                        <a:cs typeface="Proxima Nova"/>
                        <a:sym typeface="Proxima Nova"/>
                      </a:endParaRPr>
                    </a:p>
                  </a:txBody>
                  <a:tcPr marL="91425" marR="91425" marT="91425" marB="91425" anchor="ct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latin typeface="Proxima Nova"/>
                          <a:ea typeface="Proxima Nova"/>
                          <a:cs typeface="Proxima Nova"/>
                          <a:sym typeface="Proxima Nova"/>
                        </a:rPr>
                        <a:t>1</a:t>
                      </a:r>
                      <a:endParaRPr>
                        <a:latin typeface="Proxima Nova"/>
                        <a:ea typeface="Proxima Nova"/>
                        <a:cs typeface="Proxima Nova"/>
                        <a:sym typeface="Proxima Nova"/>
                      </a:endParaRPr>
                    </a:p>
                  </a:txBody>
                  <a:tcPr marL="91425" marR="91425" marT="91425" marB="91425" anchor="ctr"/>
                </a:tc>
                <a:tc>
                  <a:txBody>
                    <a:bodyPr/>
                    <a:lstStyle/>
                    <a:p>
                      <a:pPr marL="0" lvl="0" indent="0" algn="ctr" rtl="0">
                        <a:spcBef>
                          <a:spcPts val="0"/>
                        </a:spcBef>
                        <a:spcAft>
                          <a:spcPts val="0"/>
                        </a:spcAft>
                        <a:buNone/>
                      </a:pPr>
                      <a:r>
                        <a:rPr lang="en">
                          <a:solidFill>
                            <a:schemeClr val="dk1"/>
                          </a:solidFill>
                          <a:latin typeface="Proxima Nova"/>
                          <a:ea typeface="Proxima Nova"/>
                          <a:cs typeface="Proxima Nova"/>
                          <a:sym typeface="Proxima Nova"/>
                        </a:rPr>
                        <a:t>SQL Injection (SQLi)</a:t>
                      </a:r>
                      <a:endParaRPr>
                        <a:latin typeface="Proxima Nova"/>
                        <a:ea typeface="Proxima Nova"/>
                        <a:cs typeface="Proxima Nova"/>
                        <a:sym typeface="Proxima Nova"/>
                      </a:endParaRPr>
                    </a:p>
                  </a:txBody>
                  <a:tcPr marL="91425" marR="91425" marT="91425" marB="91425" anchor="ctr"/>
                </a:tc>
                <a:tc>
                  <a:txBody>
                    <a:bodyPr/>
                    <a:lstStyle/>
                    <a:p>
                      <a:pPr marL="0" lvl="0" indent="0" algn="ctr" rtl="0">
                        <a:spcBef>
                          <a:spcPts val="0"/>
                        </a:spcBef>
                        <a:spcAft>
                          <a:spcPts val="0"/>
                        </a:spcAft>
                        <a:buNone/>
                      </a:pPr>
                      <a:r>
                        <a:rPr lang="en" b="1">
                          <a:solidFill>
                            <a:srgbClr val="FF0000"/>
                          </a:solidFill>
                          <a:latin typeface="Proxima Nova"/>
                          <a:ea typeface="Proxima Nova"/>
                          <a:cs typeface="Proxima Nova"/>
                          <a:sym typeface="Proxima Nova"/>
                        </a:rPr>
                        <a:t>Critical</a:t>
                      </a:r>
                      <a:endParaRPr b="1">
                        <a:solidFill>
                          <a:srgbClr val="FF0000"/>
                        </a:solidFill>
                        <a:latin typeface="Proxima Nova"/>
                        <a:ea typeface="Proxima Nova"/>
                        <a:cs typeface="Proxima Nova"/>
                        <a:sym typeface="Proxima Nova"/>
                      </a:endParaRPr>
                    </a:p>
                  </a:txBody>
                  <a:tcPr marL="91425" marR="91425" marT="91425" marB="91425" anchor="ctr">
                    <a:solidFill>
                      <a:schemeClr val="lt1"/>
                    </a:solidFill>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latin typeface="Proxima Nova"/>
                          <a:ea typeface="Proxima Nova"/>
                          <a:cs typeface="Proxima Nova"/>
                          <a:sym typeface="Proxima Nova"/>
                        </a:rPr>
                        <a:t>2</a:t>
                      </a:r>
                      <a:endParaRPr>
                        <a:latin typeface="Proxima Nova"/>
                        <a:ea typeface="Proxima Nova"/>
                        <a:cs typeface="Proxima Nova"/>
                        <a:sym typeface="Proxima Nova"/>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Reflected Cross Site Scripting (XSS)</a:t>
                      </a:r>
                      <a:endParaRPr>
                        <a:latin typeface="Proxima Nova"/>
                        <a:ea typeface="Proxima Nova"/>
                        <a:cs typeface="Proxima Nova"/>
                        <a:sym typeface="Proxima Nova"/>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 b="1">
                          <a:solidFill>
                            <a:srgbClr val="FF9900"/>
                          </a:solidFill>
                          <a:latin typeface="Proxima Nova"/>
                          <a:ea typeface="Proxima Nova"/>
                          <a:cs typeface="Proxima Nova"/>
                          <a:sym typeface="Proxima Nova"/>
                        </a:rPr>
                        <a:t>High</a:t>
                      </a:r>
                      <a:endParaRPr b="1">
                        <a:solidFill>
                          <a:srgbClr val="FF9900"/>
                        </a:solidFill>
                        <a:latin typeface="Proxima Nova"/>
                        <a:ea typeface="Proxima Nova"/>
                        <a:cs typeface="Proxima Nova"/>
                        <a:sym typeface="Proxima Nova"/>
                      </a:endParaRPr>
                    </a:p>
                  </a:txBody>
                  <a:tcPr marL="91425" marR="91425" marT="91425" marB="91425" anchor="ctr">
                    <a:solidFill>
                      <a:schemeClr val="lt1"/>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11700" y="3291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20">
                <a:latin typeface="Proxima Nova Extrabold"/>
                <a:ea typeface="Proxima Nova Extrabold"/>
                <a:cs typeface="Proxima Nova Extrabold"/>
                <a:sym typeface="Proxima Nova Extrabold"/>
              </a:rPr>
              <a:t>1. SQL Injection (SQLi)</a:t>
            </a:r>
            <a:endParaRPr sz="2620">
              <a:latin typeface="Proxima Nova Extrabold"/>
              <a:ea typeface="Proxima Nova Extrabold"/>
              <a:cs typeface="Proxima Nova Extrabold"/>
              <a:sym typeface="Proxima Nova Extrabold"/>
            </a:endParaRPr>
          </a:p>
        </p:txBody>
      </p:sp>
      <p:sp>
        <p:nvSpPr>
          <p:cNvPr id="69" name="Google Shape;69;p15"/>
          <p:cNvSpPr txBox="1"/>
          <p:nvPr/>
        </p:nvSpPr>
        <p:spPr>
          <a:xfrm>
            <a:off x="311700" y="1084950"/>
            <a:ext cx="8520600" cy="3879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Proxima Nova"/>
                <a:ea typeface="Proxima Nova"/>
                <a:cs typeface="Proxima Nova"/>
                <a:sym typeface="Proxima Nova"/>
              </a:rPr>
              <a:t>Vulnerability Type:</a:t>
            </a:r>
            <a:r>
              <a:rPr lang="en" sz="1500">
                <a:latin typeface="Proxima Nova"/>
                <a:ea typeface="Proxima Nova"/>
                <a:cs typeface="Proxima Nova"/>
                <a:sym typeface="Proxima Nova"/>
              </a:rPr>
              <a:t> Critical</a:t>
            </a:r>
            <a:endParaRPr sz="1500">
              <a:latin typeface="Proxima Nova"/>
              <a:ea typeface="Proxima Nova"/>
              <a:cs typeface="Proxima Nova"/>
              <a:sym typeface="Proxima Nova"/>
            </a:endParaRPr>
          </a:p>
          <a:p>
            <a:pPr marL="0" lvl="0" indent="0" algn="l" rtl="0">
              <a:spcBef>
                <a:spcPts val="0"/>
              </a:spcBef>
              <a:spcAft>
                <a:spcPts val="0"/>
              </a:spcAft>
              <a:buNone/>
            </a:pPr>
            <a:endParaRPr sz="1500" b="1">
              <a:latin typeface="Proxima Nova"/>
              <a:ea typeface="Proxima Nova"/>
              <a:cs typeface="Proxima Nova"/>
              <a:sym typeface="Proxima Nova"/>
            </a:endParaRPr>
          </a:p>
          <a:p>
            <a:pPr marL="0" lvl="0" indent="0" algn="l" rtl="0">
              <a:spcBef>
                <a:spcPts val="0"/>
              </a:spcBef>
              <a:spcAft>
                <a:spcPts val="0"/>
              </a:spcAft>
              <a:buNone/>
            </a:pPr>
            <a:r>
              <a:rPr lang="en" sz="1500" b="1">
                <a:solidFill>
                  <a:schemeClr val="dk1"/>
                </a:solidFill>
                <a:latin typeface="Proxima Nova"/>
                <a:ea typeface="Proxima Nova"/>
                <a:cs typeface="Proxima Nova"/>
                <a:sym typeface="Proxima Nova"/>
              </a:rPr>
              <a:t>Affected URL: </a:t>
            </a:r>
            <a:r>
              <a:rPr lang="en" sz="1500">
                <a:solidFill>
                  <a:schemeClr val="dk1"/>
                </a:solidFill>
                <a:latin typeface="Proxima Nova"/>
                <a:ea typeface="Proxima Nova"/>
                <a:cs typeface="Proxima Nova"/>
                <a:sym typeface="Proxima Nova"/>
              </a:rPr>
              <a:t>http://testasp.vulnweb.com/Login.asp</a:t>
            </a:r>
            <a:endParaRPr sz="1500">
              <a:solidFill>
                <a:schemeClr val="dk1"/>
              </a:solidFill>
              <a:latin typeface="Proxima Nova"/>
              <a:ea typeface="Proxima Nova"/>
              <a:cs typeface="Proxima Nova"/>
              <a:sym typeface="Proxima Nova"/>
            </a:endParaRPr>
          </a:p>
          <a:p>
            <a:pPr marL="0" lvl="0" indent="0" algn="l" rtl="0">
              <a:spcBef>
                <a:spcPts val="0"/>
              </a:spcBef>
              <a:spcAft>
                <a:spcPts val="0"/>
              </a:spcAft>
              <a:buNone/>
            </a:pPr>
            <a:endParaRPr sz="1500" b="1">
              <a:latin typeface="Proxima Nova"/>
              <a:ea typeface="Proxima Nova"/>
              <a:cs typeface="Proxima Nova"/>
              <a:sym typeface="Proxima Nova"/>
            </a:endParaRPr>
          </a:p>
          <a:p>
            <a:pPr marL="0" lvl="0" indent="0" algn="l" rtl="0">
              <a:spcBef>
                <a:spcPts val="0"/>
              </a:spcBef>
              <a:spcAft>
                <a:spcPts val="0"/>
              </a:spcAft>
              <a:buNone/>
            </a:pPr>
            <a:r>
              <a:rPr lang="en" sz="1500" b="1">
                <a:latin typeface="Proxima Nova"/>
                <a:ea typeface="Proxima Nova"/>
                <a:cs typeface="Proxima Nova"/>
                <a:sym typeface="Proxima Nova"/>
              </a:rPr>
              <a:t>Affected Parameter: </a:t>
            </a:r>
            <a:r>
              <a:rPr lang="en" sz="1500">
                <a:latin typeface="Proxima Nova"/>
                <a:ea typeface="Proxima Nova"/>
                <a:cs typeface="Proxima Nova"/>
                <a:sym typeface="Proxima Nova"/>
              </a:rPr>
              <a:t>tfUName &amp; tfUPass</a:t>
            </a:r>
            <a:endParaRPr sz="1500">
              <a:latin typeface="Proxima Nova"/>
              <a:ea typeface="Proxima Nova"/>
              <a:cs typeface="Proxima Nova"/>
              <a:sym typeface="Proxima Nova"/>
            </a:endParaRPr>
          </a:p>
          <a:p>
            <a:pPr marL="0" lvl="0" indent="0" algn="l" rtl="0">
              <a:spcBef>
                <a:spcPts val="0"/>
              </a:spcBef>
              <a:spcAft>
                <a:spcPts val="0"/>
              </a:spcAft>
              <a:buNone/>
            </a:pPr>
            <a:endParaRPr sz="1500" b="1">
              <a:latin typeface="Proxima Nova"/>
              <a:ea typeface="Proxima Nova"/>
              <a:cs typeface="Proxima Nova"/>
              <a:sym typeface="Proxima Nova"/>
            </a:endParaRPr>
          </a:p>
          <a:p>
            <a:pPr marL="0" lvl="0" indent="0" algn="l" rtl="0">
              <a:spcBef>
                <a:spcPts val="0"/>
              </a:spcBef>
              <a:spcAft>
                <a:spcPts val="0"/>
              </a:spcAft>
              <a:buNone/>
            </a:pPr>
            <a:r>
              <a:rPr lang="en" sz="1500" b="1">
                <a:latin typeface="Proxima Nova"/>
                <a:ea typeface="Proxima Nova"/>
                <a:cs typeface="Proxima Nova"/>
                <a:sym typeface="Proxima Nova"/>
              </a:rPr>
              <a:t>Request Method: </a:t>
            </a:r>
            <a:r>
              <a:rPr lang="en" sz="1500">
                <a:latin typeface="Proxima Nova"/>
                <a:ea typeface="Proxima Nova"/>
                <a:cs typeface="Proxima Nova"/>
                <a:sym typeface="Proxima Nova"/>
              </a:rPr>
              <a:t>POST</a:t>
            </a:r>
            <a:endParaRPr sz="1500">
              <a:latin typeface="Proxima Nova"/>
              <a:ea typeface="Proxima Nova"/>
              <a:cs typeface="Proxima Nova"/>
              <a:sym typeface="Proxima Nova"/>
            </a:endParaRPr>
          </a:p>
          <a:p>
            <a:pPr marL="0" lvl="0" indent="0" algn="l" rtl="0">
              <a:spcBef>
                <a:spcPts val="0"/>
              </a:spcBef>
              <a:spcAft>
                <a:spcPts val="0"/>
              </a:spcAft>
              <a:buNone/>
            </a:pPr>
            <a:endParaRPr sz="1500">
              <a:latin typeface="Proxima Nova"/>
              <a:ea typeface="Proxima Nova"/>
              <a:cs typeface="Proxima Nova"/>
              <a:sym typeface="Proxima Nova"/>
            </a:endParaRPr>
          </a:p>
          <a:p>
            <a:pPr marL="0" lvl="0" indent="0" algn="l" rtl="0">
              <a:spcBef>
                <a:spcPts val="0"/>
              </a:spcBef>
              <a:spcAft>
                <a:spcPts val="0"/>
              </a:spcAft>
              <a:buNone/>
            </a:pPr>
            <a:r>
              <a:rPr lang="en" sz="1500" b="1">
                <a:latin typeface="Proxima Nova"/>
                <a:ea typeface="Proxima Nova"/>
                <a:cs typeface="Proxima Nova"/>
                <a:sym typeface="Proxima Nova"/>
              </a:rPr>
              <a:t>Payload: </a:t>
            </a:r>
            <a:r>
              <a:rPr lang="en" sz="1500">
                <a:latin typeface="Proxima Nova"/>
                <a:ea typeface="Proxima Nova"/>
                <a:cs typeface="Proxima Nova"/>
                <a:sym typeface="Proxima Nova"/>
              </a:rPr>
              <a:t>tfUName=’ or ‘1’=</a:t>
            </a:r>
            <a:r>
              <a:rPr lang="en" sz="1500">
                <a:solidFill>
                  <a:schemeClr val="dk1"/>
                </a:solidFill>
                <a:latin typeface="Proxima Nova"/>
                <a:ea typeface="Proxima Nova"/>
                <a:cs typeface="Proxima Nova"/>
                <a:sym typeface="Proxima Nova"/>
              </a:rPr>
              <a:t>‘1’</a:t>
            </a:r>
            <a:r>
              <a:rPr lang="en" sz="1500">
                <a:latin typeface="Proxima Nova"/>
                <a:ea typeface="Proxima Nova"/>
                <a:cs typeface="Proxima Nova"/>
                <a:sym typeface="Proxima Nova"/>
              </a:rPr>
              <a:t>-- or </a:t>
            </a:r>
            <a:r>
              <a:rPr lang="en" sz="1500">
                <a:solidFill>
                  <a:schemeClr val="dk1"/>
                </a:solidFill>
                <a:latin typeface="Proxima Nova"/>
                <a:ea typeface="Proxima Nova"/>
                <a:cs typeface="Proxima Nova"/>
                <a:sym typeface="Proxima Nova"/>
              </a:rPr>
              <a:t>tfUPass=’ or ‘1’=‘1’-- </a:t>
            </a:r>
            <a:endParaRPr sz="1500">
              <a:latin typeface="Proxima Nova"/>
              <a:ea typeface="Proxima Nova"/>
              <a:cs typeface="Proxima Nova"/>
              <a:sym typeface="Proxima Nova"/>
            </a:endParaRPr>
          </a:p>
          <a:p>
            <a:pPr marL="0" lvl="0" indent="0" algn="l" rtl="0">
              <a:spcBef>
                <a:spcPts val="0"/>
              </a:spcBef>
              <a:spcAft>
                <a:spcPts val="0"/>
              </a:spcAft>
              <a:buNone/>
            </a:pPr>
            <a:endParaRPr sz="1500">
              <a:latin typeface="Proxima Nova"/>
              <a:ea typeface="Proxima Nova"/>
              <a:cs typeface="Proxima Nova"/>
              <a:sym typeface="Proxima Nova"/>
            </a:endParaRPr>
          </a:p>
          <a:p>
            <a:pPr marL="0" lvl="0" indent="0" algn="l" rtl="0">
              <a:spcBef>
                <a:spcPts val="0"/>
              </a:spcBef>
              <a:spcAft>
                <a:spcPts val="0"/>
              </a:spcAft>
              <a:buNone/>
            </a:pPr>
            <a:r>
              <a:rPr lang="en" sz="1500" b="1">
                <a:latin typeface="Proxima Nova"/>
                <a:ea typeface="Proxima Nova"/>
                <a:cs typeface="Proxima Nova"/>
                <a:sym typeface="Proxima Nova"/>
              </a:rPr>
              <a:t>Summary:</a:t>
            </a:r>
            <a:endParaRPr sz="1500" b="1">
              <a:latin typeface="Proxima Nova"/>
              <a:ea typeface="Proxima Nova"/>
              <a:cs typeface="Proxima Nova"/>
              <a:sym typeface="Proxima Nova"/>
            </a:endParaRPr>
          </a:p>
          <a:p>
            <a:pPr marL="0" lvl="0" indent="0" algn="l" rtl="0">
              <a:spcBef>
                <a:spcPts val="0"/>
              </a:spcBef>
              <a:spcAft>
                <a:spcPts val="0"/>
              </a:spcAft>
              <a:buNone/>
            </a:pPr>
            <a:r>
              <a:rPr lang="en" sz="1500">
                <a:latin typeface="Proxima Nova"/>
                <a:ea typeface="Proxima Nova"/>
                <a:cs typeface="Proxima Nova"/>
                <a:sym typeface="Proxima Nova"/>
              </a:rPr>
              <a:t>The POST parameters tfUName and tfUPass is vulnerable to SQL Injection. SQLi allows an attacker to interfere with the queries that an application makes to its database. A simple payload </a:t>
            </a:r>
            <a:r>
              <a:rPr lang="en" sz="1500" b="1">
                <a:latin typeface="Proxima Nova"/>
                <a:ea typeface="Proxima Nova"/>
                <a:cs typeface="Proxima Nova"/>
                <a:sym typeface="Proxima Nova"/>
              </a:rPr>
              <a:t>’ or ‘1’=</a:t>
            </a:r>
            <a:r>
              <a:rPr lang="en" sz="1500" b="1">
                <a:solidFill>
                  <a:schemeClr val="dk1"/>
                </a:solidFill>
                <a:latin typeface="Proxima Nova"/>
                <a:ea typeface="Proxima Nova"/>
                <a:cs typeface="Proxima Nova"/>
                <a:sym typeface="Proxima Nova"/>
              </a:rPr>
              <a:t>‘1’</a:t>
            </a:r>
            <a:r>
              <a:rPr lang="en" sz="1500" b="1">
                <a:latin typeface="Proxima Nova"/>
                <a:ea typeface="Proxima Nova"/>
                <a:cs typeface="Proxima Nova"/>
                <a:sym typeface="Proxima Nova"/>
              </a:rPr>
              <a:t>--</a:t>
            </a:r>
            <a:r>
              <a:rPr lang="en" sz="1500">
                <a:latin typeface="Proxima Nova"/>
                <a:ea typeface="Proxima Nova"/>
                <a:cs typeface="Proxima Nova"/>
                <a:sym typeface="Proxima Nova"/>
              </a:rPr>
              <a:t> is given in either of the parameter to demonstrate the vulnerability.</a:t>
            </a:r>
            <a:endParaRPr sz="1500">
              <a:latin typeface="Proxima Nova"/>
              <a:ea typeface="Proxima Nova"/>
              <a:cs typeface="Proxima Nova"/>
              <a:sym typeface="Proxima Nova"/>
            </a:endParaRPr>
          </a:p>
          <a:p>
            <a:pPr marL="0" lvl="0" indent="0" algn="l" rtl="0">
              <a:spcBef>
                <a:spcPts val="0"/>
              </a:spcBef>
              <a:spcAft>
                <a:spcPts val="0"/>
              </a:spcAft>
              <a:buNone/>
            </a:pPr>
            <a:endParaRPr sz="1500">
              <a:latin typeface="Proxima Nova"/>
              <a:ea typeface="Proxima Nova"/>
              <a:cs typeface="Proxima Nova"/>
              <a:sym typeface="Proxima Nova"/>
            </a:endParaRPr>
          </a:p>
          <a:p>
            <a:pPr marL="0" lvl="0" indent="0" algn="l" rtl="0">
              <a:spcBef>
                <a:spcPts val="0"/>
              </a:spcBef>
              <a:spcAft>
                <a:spcPts val="0"/>
              </a:spcAft>
              <a:buNone/>
            </a:pPr>
            <a:endParaRPr sz="1500">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3291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20">
                <a:latin typeface="Proxima Nova Extrabold"/>
                <a:ea typeface="Proxima Nova Extrabold"/>
                <a:cs typeface="Proxima Nova Extrabold"/>
                <a:sym typeface="Proxima Nova Extrabold"/>
              </a:rPr>
              <a:t>1. SQL Injection (SQLi)</a:t>
            </a:r>
            <a:endParaRPr sz="2620">
              <a:latin typeface="Proxima Nova Extrabold"/>
              <a:ea typeface="Proxima Nova Extrabold"/>
              <a:cs typeface="Proxima Nova Extrabold"/>
              <a:sym typeface="Proxima Nova Extrabold"/>
            </a:endParaRPr>
          </a:p>
        </p:txBody>
      </p:sp>
      <p:sp>
        <p:nvSpPr>
          <p:cNvPr id="75" name="Google Shape;75;p16"/>
          <p:cNvSpPr txBox="1"/>
          <p:nvPr/>
        </p:nvSpPr>
        <p:spPr>
          <a:xfrm>
            <a:off x="311700" y="1084950"/>
            <a:ext cx="8520600" cy="290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Proxima Nova"/>
                <a:ea typeface="Proxima Nova"/>
                <a:cs typeface="Proxima Nova"/>
                <a:sym typeface="Proxima Nova"/>
              </a:rPr>
              <a:t>Steps to Reproduce:</a:t>
            </a:r>
            <a:endParaRPr sz="1500" b="1">
              <a:latin typeface="Proxima Nova"/>
              <a:ea typeface="Proxima Nova"/>
              <a:cs typeface="Proxima Nova"/>
              <a:sym typeface="Proxima Nova"/>
            </a:endParaRPr>
          </a:p>
          <a:p>
            <a:pPr marL="0" lvl="0" indent="0" algn="l" rtl="0">
              <a:spcBef>
                <a:spcPts val="0"/>
              </a:spcBef>
              <a:spcAft>
                <a:spcPts val="0"/>
              </a:spcAft>
              <a:buNone/>
            </a:pPr>
            <a:endParaRPr sz="1500">
              <a:latin typeface="Proxima Nova"/>
              <a:ea typeface="Proxima Nova"/>
              <a:cs typeface="Proxima Nova"/>
              <a:sym typeface="Proxima Nova"/>
            </a:endParaRPr>
          </a:p>
          <a:p>
            <a:pPr marL="457200" lvl="0" indent="-323850" algn="l" rtl="0">
              <a:spcBef>
                <a:spcPts val="0"/>
              </a:spcBef>
              <a:spcAft>
                <a:spcPts val="0"/>
              </a:spcAft>
              <a:buSzPts val="1500"/>
              <a:buFont typeface="Proxima Nova"/>
              <a:buAutoNum type="arabicPeriod"/>
            </a:pPr>
            <a:r>
              <a:rPr lang="en" sz="1500">
                <a:latin typeface="Proxima Nova"/>
                <a:ea typeface="Proxima Nova"/>
                <a:cs typeface="Proxima Nova"/>
                <a:sym typeface="Proxima Nova"/>
              </a:rPr>
              <a:t>Go the the website </a:t>
            </a:r>
            <a:r>
              <a:rPr lang="en" sz="1500" u="sng">
                <a:solidFill>
                  <a:schemeClr val="hlink"/>
                </a:solidFill>
                <a:latin typeface="Proxima Nova"/>
                <a:ea typeface="Proxima Nova"/>
                <a:cs typeface="Proxima Nova"/>
                <a:sym typeface="Proxima Nova"/>
                <a:hlinkClick r:id="rId3"/>
              </a:rPr>
              <a:t>http://testasp.vulnweb.com/</a:t>
            </a:r>
            <a:endParaRPr sz="1500">
              <a:latin typeface="Proxima Nova"/>
              <a:ea typeface="Proxima Nova"/>
              <a:cs typeface="Proxima Nova"/>
              <a:sym typeface="Proxima Nova"/>
            </a:endParaRPr>
          </a:p>
          <a:p>
            <a:pPr marL="457200" lvl="0" indent="-323850" algn="l" rtl="0">
              <a:spcBef>
                <a:spcPts val="1000"/>
              </a:spcBef>
              <a:spcAft>
                <a:spcPts val="0"/>
              </a:spcAft>
              <a:buSzPts val="1500"/>
              <a:buFont typeface="Proxima Nova"/>
              <a:buAutoNum type="arabicPeriod"/>
            </a:pPr>
            <a:r>
              <a:rPr lang="en" sz="1500">
                <a:latin typeface="Proxima Nova"/>
                <a:ea typeface="Proxima Nova"/>
                <a:cs typeface="Proxima Nova"/>
                <a:sym typeface="Proxima Nova"/>
              </a:rPr>
              <a:t>Click on the Login option in top menu</a:t>
            </a:r>
            <a:endParaRPr sz="1500">
              <a:latin typeface="Proxima Nova"/>
              <a:ea typeface="Proxima Nova"/>
              <a:cs typeface="Proxima Nova"/>
              <a:sym typeface="Proxima Nova"/>
            </a:endParaRPr>
          </a:p>
          <a:p>
            <a:pPr marL="457200" lvl="0" indent="-323850" algn="l" rtl="0">
              <a:spcBef>
                <a:spcPts val="1000"/>
              </a:spcBef>
              <a:spcAft>
                <a:spcPts val="0"/>
              </a:spcAft>
              <a:buSzPts val="1500"/>
              <a:buFont typeface="Proxima Nova"/>
              <a:buAutoNum type="arabicPeriod"/>
            </a:pPr>
            <a:r>
              <a:rPr lang="en" sz="1500">
                <a:latin typeface="Proxima Nova"/>
                <a:ea typeface="Proxima Nova"/>
                <a:cs typeface="Proxima Nova"/>
                <a:sym typeface="Proxima Nova"/>
              </a:rPr>
              <a:t>Enter any username of your choice (E.g. admin2) and give password as </a:t>
            </a:r>
            <a:r>
              <a:rPr lang="en" sz="1500">
                <a:solidFill>
                  <a:schemeClr val="dk1"/>
                </a:solidFill>
                <a:latin typeface="Proxima Nova"/>
                <a:ea typeface="Proxima Nova"/>
                <a:cs typeface="Proxima Nova"/>
                <a:sym typeface="Proxima Nova"/>
              </a:rPr>
              <a:t> </a:t>
            </a:r>
            <a:r>
              <a:rPr lang="en" sz="1500" b="1">
                <a:solidFill>
                  <a:schemeClr val="dk1"/>
                </a:solidFill>
                <a:latin typeface="Proxima Nova"/>
                <a:ea typeface="Proxima Nova"/>
                <a:cs typeface="Proxima Nova"/>
                <a:sym typeface="Proxima Nova"/>
              </a:rPr>
              <a:t>’ or ‘1’=‘1’--</a:t>
            </a:r>
            <a:endParaRPr sz="1500">
              <a:latin typeface="Proxima Nova"/>
              <a:ea typeface="Proxima Nova"/>
              <a:cs typeface="Proxima Nova"/>
              <a:sym typeface="Proxima Nova"/>
            </a:endParaRPr>
          </a:p>
          <a:p>
            <a:pPr marL="457200" lvl="0" indent="-323850" algn="l" rtl="0">
              <a:spcBef>
                <a:spcPts val="1000"/>
              </a:spcBef>
              <a:spcAft>
                <a:spcPts val="0"/>
              </a:spcAft>
              <a:buSzPts val="1500"/>
              <a:buFont typeface="Proxima Nova"/>
              <a:buAutoNum type="arabicPeriod"/>
            </a:pPr>
            <a:r>
              <a:rPr lang="en" sz="1500">
                <a:latin typeface="Proxima Nova"/>
                <a:ea typeface="Proxima Nova"/>
                <a:cs typeface="Proxima Nova"/>
                <a:sym typeface="Proxima Nova"/>
              </a:rPr>
              <a:t>Click Login and we can observe we have bypassed the authentication</a:t>
            </a:r>
            <a:endParaRPr sz="1500">
              <a:latin typeface="Proxima Nova"/>
              <a:ea typeface="Proxima Nova"/>
              <a:cs typeface="Proxima Nova"/>
              <a:sym typeface="Proxima Nova"/>
            </a:endParaRPr>
          </a:p>
          <a:p>
            <a:pPr marL="457200" lvl="0" indent="-323850" algn="l" rtl="0">
              <a:spcBef>
                <a:spcPts val="1000"/>
              </a:spcBef>
              <a:spcAft>
                <a:spcPts val="0"/>
              </a:spcAft>
              <a:buSzPts val="1500"/>
              <a:buFont typeface="Proxima Nova"/>
              <a:buAutoNum type="arabicPeriod"/>
            </a:pPr>
            <a:r>
              <a:rPr lang="en" sz="1500">
                <a:latin typeface="Proxima Nova"/>
                <a:ea typeface="Proxima Nova"/>
                <a:cs typeface="Proxima Nova"/>
                <a:sym typeface="Proxima Nova"/>
              </a:rPr>
              <a:t>Now the attacker can create forums as admin and trick the victim</a:t>
            </a:r>
            <a:endParaRPr sz="1500">
              <a:latin typeface="Proxima Nova"/>
              <a:ea typeface="Proxima Nova"/>
              <a:cs typeface="Proxima Nova"/>
              <a:sym typeface="Proxima Nova"/>
            </a:endParaRPr>
          </a:p>
          <a:p>
            <a:pPr marL="457200" lvl="0" indent="-323850" algn="l" rtl="0">
              <a:spcBef>
                <a:spcPts val="1000"/>
              </a:spcBef>
              <a:spcAft>
                <a:spcPts val="1000"/>
              </a:spcAft>
              <a:buSzPts val="1500"/>
              <a:buFont typeface="Proxima Nova"/>
              <a:buAutoNum type="arabicPeriod"/>
            </a:pPr>
            <a:r>
              <a:rPr lang="en" sz="1500">
                <a:latin typeface="Proxima Nova"/>
                <a:ea typeface="Proxima Nova"/>
                <a:cs typeface="Proxima Nova"/>
                <a:sym typeface="Proxima Nova"/>
              </a:rPr>
              <a:t>The username is also vulnerable and we can bypass authentication by entering the payload in username as well.</a:t>
            </a:r>
            <a:endParaRPr sz="1500">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311700" y="3291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20">
                <a:latin typeface="Proxima Nova Extrabold"/>
                <a:ea typeface="Proxima Nova Extrabold"/>
                <a:cs typeface="Proxima Nova Extrabold"/>
                <a:sym typeface="Proxima Nova Extrabold"/>
              </a:rPr>
              <a:t>1. SQLi - Observation</a:t>
            </a:r>
            <a:endParaRPr sz="2620">
              <a:latin typeface="Proxima Nova Extrabold"/>
              <a:ea typeface="Proxima Nova Extrabold"/>
              <a:cs typeface="Proxima Nova Extrabold"/>
              <a:sym typeface="Proxima Nova Extrabold"/>
            </a:endParaRPr>
          </a:p>
        </p:txBody>
      </p:sp>
      <p:sp>
        <p:nvSpPr>
          <p:cNvPr id="81" name="Google Shape;81;p17"/>
          <p:cNvSpPr txBox="1"/>
          <p:nvPr/>
        </p:nvSpPr>
        <p:spPr>
          <a:xfrm>
            <a:off x="311700" y="1084950"/>
            <a:ext cx="85206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Proxima Nova"/>
                <a:ea typeface="Proxima Nova"/>
                <a:cs typeface="Proxima Nova"/>
                <a:sym typeface="Proxima Nova"/>
              </a:rPr>
              <a:t>Request sent to the server after injecting :</a:t>
            </a:r>
            <a:endParaRPr sz="1500">
              <a:latin typeface="Proxima Nova"/>
              <a:ea typeface="Proxima Nova"/>
              <a:cs typeface="Proxima Nova"/>
              <a:sym typeface="Proxima Nova"/>
            </a:endParaRPr>
          </a:p>
        </p:txBody>
      </p:sp>
      <p:pic>
        <p:nvPicPr>
          <p:cNvPr id="82" name="Google Shape;82;p17"/>
          <p:cNvPicPr preferRelativeResize="0"/>
          <p:nvPr/>
        </p:nvPicPr>
        <p:blipFill>
          <a:blip r:embed="rId3">
            <a:alphaModFix/>
          </a:blip>
          <a:stretch>
            <a:fillRect/>
          </a:stretch>
        </p:blipFill>
        <p:spPr>
          <a:xfrm>
            <a:off x="382887" y="1683600"/>
            <a:ext cx="8378225" cy="307658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311700" y="3291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20">
                <a:latin typeface="Proxima Nova Extrabold"/>
                <a:ea typeface="Proxima Nova Extrabold"/>
                <a:cs typeface="Proxima Nova Extrabold"/>
                <a:sym typeface="Proxima Nova Extrabold"/>
              </a:rPr>
              <a:t>1. SQLi - Observation</a:t>
            </a:r>
            <a:endParaRPr sz="2620">
              <a:latin typeface="Proxima Nova Extrabold"/>
              <a:ea typeface="Proxima Nova Extrabold"/>
              <a:cs typeface="Proxima Nova Extrabold"/>
              <a:sym typeface="Proxima Nova Extrabold"/>
            </a:endParaRPr>
          </a:p>
        </p:txBody>
      </p:sp>
      <p:sp>
        <p:nvSpPr>
          <p:cNvPr id="88" name="Google Shape;88;p18"/>
          <p:cNvSpPr txBox="1"/>
          <p:nvPr/>
        </p:nvSpPr>
        <p:spPr>
          <a:xfrm>
            <a:off x="311700" y="1084950"/>
            <a:ext cx="85206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Proxima Nova"/>
                <a:ea typeface="Proxima Nova"/>
                <a:cs typeface="Proxima Nova"/>
                <a:sym typeface="Proxima Nova"/>
              </a:rPr>
              <a:t>Response from the server:</a:t>
            </a:r>
            <a:endParaRPr sz="1500">
              <a:latin typeface="Proxima Nova"/>
              <a:ea typeface="Proxima Nova"/>
              <a:cs typeface="Proxima Nova"/>
              <a:sym typeface="Proxima Nova"/>
            </a:endParaRPr>
          </a:p>
        </p:txBody>
      </p:sp>
      <p:pic>
        <p:nvPicPr>
          <p:cNvPr id="89" name="Google Shape;89;p18"/>
          <p:cNvPicPr preferRelativeResize="0"/>
          <p:nvPr/>
        </p:nvPicPr>
        <p:blipFill>
          <a:blip r:embed="rId3">
            <a:alphaModFix/>
          </a:blip>
          <a:stretch>
            <a:fillRect/>
          </a:stretch>
        </p:blipFill>
        <p:spPr>
          <a:xfrm>
            <a:off x="2114163" y="1500450"/>
            <a:ext cx="4915664" cy="3338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311700" y="3291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20">
                <a:latin typeface="Proxima Nova Extrabold"/>
                <a:ea typeface="Proxima Nova Extrabold"/>
                <a:cs typeface="Proxima Nova Extrabold"/>
                <a:sym typeface="Proxima Nova Extrabold"/>
              </a:rPr>
              <a:t>1. SQLi - Observation</a:t>
            </a:r>
            <a:endParaRPr sz="2620">
              <a:latin typeface="Proxima Nova Extrabold"/>
              <a:ea typeface="Proxima Nova Extrabold"/>
              <a:cs typeface="Proxima Nova Extrabold"/>
              <a:sym typeface="Proxima Nova Extrabold"/>
            </a:endParaRPr>
          </a:p>
        </p:txBody>
      </p:sp>
      <p:pic>
        <p:nvPicPr>
          <p:cNvPr id="95" name="Google Shape;95;p19"/>
          <p:cNvPicPr preferRelativeResize="0"/>
          <p:nvPr/>
        </p:nvPicPr>
        <p:blipFill rotWithShape="1">
          <a:blip r:embed="rId3">
            <a:alphaModFix/>
          </a:blip>
          <a:srcRect b="5347"/>
          <a:stretch/>
        </p:blipFill>
        <p:spPr>
          <a:xfrm>
            <a:off x="1072538" y="1408875"/>
            <a:ext cx="6998923" cy="3726251"/>
          </a:xfrm>
          <a:prstGeom prst="rect">
            <a:avLst/>
          </a:prstGeom>
          <a:noFill/>
          <a:ln>
            <a:noFill/>
          </a:ln>
        </p:spPr>
      </p:pic>
      <p:sp>
        <p:nvSpPr>
          <p:cNvPr id="96" name="Google Shape;96;p19"/>
          <p:cNvSpPr txBox="1"/>
          <p:nvPr/>
        </p:nvSpPr>
        <p:spPr>
          <a:xfrm>
            <a:off x="311700" y="993375"/>
            <a:ext cx="85206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Proxima Nova"/>
                <a:ea typeface="Proxima Nova"/>
                <a:cs typeface="Proxima Nova"/>
                <a:sym typeface="Proxima Nova"/>
              </a:rPr>
              <a:t>After we bypass login, the website redirects to Default.asp:</a:t>
            </a:r>
            <a:endParaRPr sz="1500">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11700" y="3291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20">
                <a:latin typeface="Proxima Nova Extrabold"/>
                <a:ea typeface="Proxima Nova Extrabold"/>
                <a:cs typeface="Proxima Nova Extrabold"/>
                <a:sym typeface="Proxima Nova Extrabold"/>
              </a:rPr>
              <a:t>1. SQLi - Proof Of Concept Video</a:t>
            </a:r>
            <a:endParaRPr sz="2620">
              <a:latin typeface="Proxima Nova Extrabold"/>
              <a:ea typeface="Proxima Nova Extrabold"/>
              <a:cs typeface="Proxima Nova Extrabold"/>
              <a:sym typeface="Proxima Nova Extrabold"/>
            </a:endParaRPr>
          </a:p>
        </p:txBody>
      </p:sp>
      <p:sp>
        <p:nvSpPr>
          <p:cNvPr id="3" name="Google Shape;140;p26">
            <a:extLst>
              <a:ext uri="{FF2B5EF4-FFF2-40B4-BE49-F238E27FC236}">
                <a16:creationId xmlns:a16="http://schemas.microsoft.com/office/drawing/2014/main" id="{B472FD7D-5FE0-48CB-89C2-BF8EE7DB3834}"/>
              </a:ext>
            </a:extLst>
          </p:cNvPr>
          <p:cNvSpPr txBox="1"/>
          <p:nvPr/>
        </p:nvSpPr>
        <p:spPr>
          <a:xfrm>
            <a:off x="0" y="4774198"/>
            <a:ext cx="9144000"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dirty="0">
                <a:latin typeface="Proxima Nova"/>
                <a:ea typeface="Proxima Nova"/>
                <a:cs typeface="Proxima Nova"/>
                <a:sym typeface="Proxima Nova"/>
              </a:rPr>
              <a:t>Video Link in Github: </a:t>
            </a:r>
            <a:r>
              <a:rPr lang="en-IN" sz="1200" b="1" dirty="0">
                <a:latin typeface="Proxima Nova"/>
                <a:ea typeface="Proxima Nova"/>
                <a:cs typeface="Proxima Nova"/>
                <a:sym typeface="Proxima Nova"/>
              </a:rPr>
              <a:t>https://github.com/jill-amudhini/InternshipStudio-EthicalHacking/tree/main/Task-3/V1-SQLi-POC.mp4</a:t>
            </a:r>
            <a:r>
              <a:rPr lang="en" sz="1200" b="1" dirty="0">
                <a:latin typeface="Proxima Nova"/>
                <a:ea typeface="Proxima Nova"/>
                <a:cs typeface="Proxima Nova"/>
                <a:sym typeface="Proxima Nova"/>
              </a:rPr>
              <a:t>  </a:t>
            </a:r>
            <a:endParaRPr sz="1200" dirty="0">
              <a:latin typeface="Proxima Nova"/>
              <a:ea typeface="Proxima Nova"/>
              <a:cs typeface="Proxima Nova"/>
              <a:sym typeface="Proxima Nova"/>
            </a:endParaRPr>
          </a:p>
        </p:txBody>
      </p:sp>
      <p:pic>
        <p:nvPicPr>
          <p:cNvPr id="2" name="V1-SQLi-POC">
            <a:hlinkClick r:id="" action="ppaction://media"/>
            <a:extLst>
              <a:ext uri="{FF2B5EF4-FFF2-40B4-BE49-F238E27FC236}">
                <a16:creationId xmlns:a16="http://schemas.microsoft.com/office/drawing/2014/main" id="{EA2B4D7A-5F73-4087-8DB0-1D60355C235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25032" y="861306"/>
            <a:ext cx="7293935" cy="39128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6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311700" y="3291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20">
                <a:latin typeface="Proxima Nova Extrabold"/>
                <a:ea typeface="Proxima Nova Extrabold"/>
                <a:cs typeface="Proxima Nova Extrabold"/>
                <a:sym typeface="Proxima Nova Extrabold"/>
              </a:rPr>
              <a:t>1. SQL Injection (SQLi)</a:t>
            </a:r>
            <a:endParaRPr sz="2620">
              <a:latin typeface="Proxima Nova Extrabold"/>
              <a:ea typeface="Proxima Nova Extrabold"/>
              <a:cs typeface="Proxima Nova Extrabold"/>
              <a:sym typeface="Proxima Nova Extrabold"/>
            </a:endParaRPr>
          </a:p>
        </p:txBody>
      </p:sp>
      <p:sp>
        <p:nvSpPr>
          <p:cNvPr id="107" name="Google Shape;107;p21"/>
          <p:cNvSpPr txBox="1"/>
          <p:nvPr/>
        </p:nvSpPr>
        <p:spPr>
          <a:xfrm>
            <a:off x="311700" y="1084950"/>
            <a:ext cx="8520600" cy="3879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Proxima Nova"/>
                <a:ea typeface="Proxima Nova"/>
                <a:cs typeface="Proxima Nova"/>
                <a:sym typeface="Proxima Nova"/>
              </a:rPr>
              <a:t>Impacts:</a:t>
            </a:r>
            <a:r>
              <a:rPr lang="en" sz="1500">
                <a:latin typeface="Proxima Nova"/>
                <a:ea typeface="Proxima Nova"/>
                <a:cs typeface="Proxima Nova"/>
                <a:sym typeface="Proxima Nova"/>
              </a:rPr>
              <a:t> </a:t>
            </a:r>
            <a:endParaRPr sz="1500">
              <a:latin typeface="Proxima Nova"/>
              <a:ea typeface="Proxima Nova"/>
              <a:cs typeface="Proxima Nova"/>
              <a:sym typeface="Proxima Nova"/>
            </a:endParaRPr>
          </a:p>
          <a:p>
            <a:pPr marL="457200" lvl="0" indent="-323850" algn="l" rtl="0">
              <a:spcBef>
                <a:spcPts val="0"/>
              </a:spcBef>
              <a:spcAft>
                <a:spcPts val="0"/>
              </a:spcAft>
              <a:buSzPts val="1500"/>
              <a:buFont typeface="Proxima Nova"/>
              <a:buAutoNum type="arabicPeriod"/>
            </a:pPr>
            <a:r>
              <a:rPr lang="en" sz="1500">
                <a:latin typeface="Proxima Nova"/>
                <a:ea typeface="Proxima Nova"/>
                <a:cs typeface="Proxima Nova"/>
                <a:sym typeface="Proxima Nova"/>
              </a:rPr>
              <a:t>SQL injection attacks allow attackers to spoof identity, tamper with existing data, cause repudiation issues.</a:t>
            </a:r>
            <a:endParaRPr sz="1500">
              <a:latin typeface="Proxima Nova"/>
              <a:ea typeface="Proxima Nova"/>
              <a:cs typeface="Proxima Nova"/>
              <a:sym typeface="Proxima Nova"/>
            </a:endParaRPr>
          </a:p>
          <a:p>
            <a:pPr marL="457200" lvl="0" indent="-323850" algn="l" rtl="0">
              <a:spcBef>
                <a:spcPts val="0"/>
              </a:spcBef>
              <a:spcAft>
                <a:spcPts val="0"/>
              </a:spcAft>
              <a:buSzPts val="1500"/>
              <a:buFont typeface="Proxima Nova"/>
              <a:buAutoNum type="arabicPeriod"/>
            </a:pPr>
            <a:r>
              <a:rPr lang="en" sz="1500">
                <a:latin typeface="Proxima Nova"/>
                <a:ea typeface="Proxima Nova"/>
                <a:cs typeface="Proxima Nova"/>
                <a:sym typeface="Proxima Nova"/>
              </a:rPr>
              <a:t>Using the vulnerability found, the attacker can take the place of the admin and can trick the victim visiting the website.</a:t>
            </a:r>
            <a:endParaRPr sz="1500">
              <a:latin typeface="Proxima Nova"/>
              <a:ea typeface="Proxima Nova"/>
              <a:cs typeface="Proxima Nova"/>
              <a:sym typeface="Proxima Nova"/>
            </a:endParaRPr>
          </a:p>
          <a:p>
            <a:pPr marL="0" lvl="0" indent="0" algn="l" rtl="0">
              <a:spcBef>
                <a:spcPts val="0"/>
              </a:spcBef>
              <a:spcAft>
                <a:spcPts val="0"/>
              </a:spcAft>
              <a:buNone/>
            </a:pPr>
            <a:endParaRPr sz="1500">
              <a:latin typeface="Proxima Nova"/>
              <a:ea typeface="Proxima Nova"/>
              <a:cs typeface="Proxima Nova"/>
              <a:sym typeface="Proxima Nova"/>
            </a:endParaRPr>
          </a:p>
          <a:p>
            <a:pPr marL="0" lvl="0" indent="0" algn="l" rtl="0">
              <a:spcBef>
                <a:spcPts val="0"/>
              </a:spcBef>
              <a:spcAft>
                <a:spcPts val="0"/>
              </a:spcAft>
              <a:buNone/>
            </a:pPr>
            <a:r>
              <a:rPr lang="en" sz="1500" b="1">
                <a:latin typeface="Proxima Nova"/>
                <a:ea typeface="Proxima Nova"/>
                <a:cs typeface="Proxima Nova"/>
                <a:sym typeface="Proxima Nova"/>
              </a:rPr>
              <a:t>Remedies:</a:t>
            </a:r>
            <a:endParaRPr sz="1500" b="1">
              <a:latin typeface="Proxima Nova"/>
              <a:ea typeface="Proxima Nova"/>
              <a:cs typeface="Proxima Nova"/>
              <a:sym typeface="Proxima Nova"/>
            </a:endParaRPr>
          </a:p>
          <a:p>
            <a:pPr marL="457200" lvl="0" indent="-323850" algn="l" rtl="0">
              <a:spcBef>
                <a:spcPts val="0"/>
              </a:spcBef>
              <a:spcAft>
                <a:spcPts val="0"/>
              </a:spcAft>
              <a:buSzPts val="1500"/>
              <a:buFont typeface="Proxima Nova"/>
              <a:buAutoNum type="arabicPeriod"/>
            </a:pPr>
            <a:r>
              <a:rPr lang="en" sz="1500">
                <a:latin typeface="Proxima Nova"/>
                <a:ea typeface="Proxima Nova"/>
                <a:cs typeface="Proxima Nova"/>
                <a:sym typeface="Proxima Nova"/>
              </a:rPr>
              <a:t>Don’t use dynamic SQL when it can be avoided, instead use prepared statements, parameterized queries or stored procedures whenever possible.</a:t>
            </a:r>
            <a:endParaRPr sz="1500">
              <a:latin typeface="Proxima Nova"/>
              <a:ea typeface="Proxima Nova"/>
              <a:cs typeface="Proxima Nova"/>
              <a:sym typeface="Proxima Nova"/>
            </a:endParaRPr>
          </a:p>
          <a:p>
            <a:pPr marL="457200" lvl="0" indent="-323850" algn="l" rtl="0">
              <a:spcBef>
                <a:spcPts val="0"/>
              </a:spcBef>
              <a:spcAft>
                <a:spcPts val="0"/>
              </a:spcAft>
              <a:buSzPts val="1500"/>
              <a:buFont typeface="Proxima Nova"/>
              <a:buAutoNum type="arabicPeriod"/>
            </a:pPr>
            <a:r>
              <a:rPr lang="en" sz="1500">
                <a:latin typeface="Proxima Nova"/>
                <a:ea typeface="Proxima Nova"/>
                <a:cs typeface="Proxima Nova"/>
                <a:sym typeface="Proxima Nova"/>
              </a:rPr>
              <a:t>Whitelist all user input for expected data only. If some ID is expected, restrict it to numbers only.</a:t>
            </a:r>
            <a:endParaRPr sz="1500">
              <a:latin typeface="Proxima Nova"/>
              <a:ea typeface="Proxima Nova"/>
              <a:cs typeface="Proxima Nova"/>
              <a:sym typeface="Proxima Nova"/>
            </a:endParaRPr>
          </a:p>
          <a:p>
            <a:pPr marL="457200" lvl="0" indent="-323850" algn="l" rtl="0">
              <a:spcBef>
                <a:spcPts val="0"/>
              </a:spcBef>
              <a:spcAft>
                <a:spcPts val="0"/>
              </a:spcAft>
              <a:buSzPts val="1500"/>
              <a:buFont typeface="Proxima Nova"/>
              <a:buAutoNum type="arabicPeriod"/>
            </a:pPr>
            <a:r>
              <a:rPr lang="en" sz="1500">
                <a:latin typeface="Proxima Nova"/>
                <a:ea typeface="Proxima Nova"/>
                <a:cs typeface="Proxima Nova"/>
                <a:sym typeface="Proxima Nova"/>
              </a:rPr>
              <a:t>If any input requires to accept special characters, it is important to encode it. Example. Convert all ‘ to \’ , “ to \”, \ to \\. It is also suggested to follow a standard encoding for all special characters such has HTML encoding, URL encoding etc.</a:t>
            </a:r>
            <a:endParaRPr sz="1500">
              <a:latin typeface="Proxima Nova"/>
              <a:ea typeface="Proxima Nova"/>
              <a:cs typeface="Proxima Nova"/>
              <a:sym typeface="Proxima Nova"/>
            </a:endParaRPr>
          </a:p>
          <a:p>
            <a:pPr marL="0" lvl="0" indent="0" algn="l" rtl="0">
              <a:spcBef>
                <a:spcPts val="0"/>
              </a:spcBef>
              <a:spcAft>
                <a:spcPts val="0"/>
              </a:spcAft>
              <a:buNone/>
            </a:pPr>
            <a:endParaRPr sz="1500">
              <a:latin typeface="Proxima Nova"/>
              <a:ea typeface="Proxima Nova"/>
              <a:cs typeface="Proxima Nova"/>
              <a:sym typeface="Proxima Nova"/>
            </a:endParaRPr>
          </a:p>
          <a:p>
            <a:pPr marL="0" lvl="0" indent="0" algn="l" rtl="0">
              <a:spcBef>
                <a:spcPts val="0"/>
              </a:spcBef>
              <a:spcAft>
                <a:spcPts val="0"/>
              </a:spcAft>
              <a:buNone/>
            </a:pPr>
            <a:endParaRPr sz="1500">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932</Words>
  <Application>Microsoft Office PowerPoint</Application>
  <PresentationFormat>On-screen Show (16:9)</PresentationFormat>
  <Paragraphs>95</Paragraphs>
  <Slides>17</Slides>
  <Notes>17</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Proxima Nova</vt:lpstr>
      <vt:lpstr>Arial</vt:lpstr>
      <vt:lpstr>Proxima Nova Extrabold</vt:lpstr>
      <vt:lpstr>Simple Light</vt:lpstr>
      <vt:lpstr>Vulnerability Report</vt:lpstr>
      <vt:lpstr>Vulnerabilities Found </vt:lpstr>
      <vt:lpstr>1. SQL Injection (SQLi)</vt:lpstr>
      <vt:lpstr>1. SQL Injection (SQLi)</vt:lpstr>
      <vt:lpstr>1. SQLi - Observation</vt:lpstr>
      <vt:lpstr>1. SQLi - Observation</vt:lpstr>
      <vt:lpstr>1. SQLi - Observation</vt:lpstr>
      <vt:lpstr>1. SQLi - Proof Of Concept Video</vt:lpstr>
      <vt:lpstr>1. SQL Injection (SQLi)</vt:lpstr>
      <vt:lpstr>2. Reflected Cross Site Scripting (XSS)</vt:lpstr>
      <vt:lpstr>2. Reflected Cross Site Scripting (XSS)</vt:lpstr>
      <vt:lpstr>2. XSS - Observation</vt:lpstr>
      <vt:lpstr>2. XSS - Observation</vt:lpstr>
      <vt:lpstr>2. XSS - Observation</vt:lpstr>
      <vt:lpstr>2. XSS - Proof Of Concept Video</vt:lpstr>
      <vt:lpstr>2. Reflected Cross Site Scripting (XSS)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Vulnerability Report</dc:title>
  <cp:lastModifiedBy>AMUDHINI P K</cp:lastModifiedBy>
  <cp:revision>1</cp:revision>
  <dcterms:modified xsi:type="dcterms:W3CDTF">2021-08-16T19:34:03Z</dcterms:modified>
</cp:coreProperties>
</file>